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oboto"/>
      <p:regular r:id="rId64"/>
      <p:bold r:id="rId65"/>
      <p:italic r:id="rId66"/>
      <p:boldItalic r:id="rId67"/>
    </p:embeddedFont>
    <p:embeddedFont>
      <p:font typeface="Lat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4A9D3F-45CD-4C6D-96DD-C7B17E5009C5}">
  <a:tblStyle styleId="{FC4A9D3F-45CD-4C6D-96DD-C7B17E5009C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9239830-9DED-4BD3-A51A-78E77BCFA5F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d3c7c055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d3c7c055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06bbf0a5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06bbf0a5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06bbf0a5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06bbf0a5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a7fd7b6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a7fd7b6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a7fd7b68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a7fd7b68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06bbf0a5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06bbf0a5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dcdf7390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dcdf7390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dcdf7390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dcdf7390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dcdf7390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dcdf7390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dcdf7390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dcdf7390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d3c7c05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d3c7c05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dcdf7390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dcdf7390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dcdf7390b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dcdf7390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dcdf7390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dcdf7390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e6455e8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e6455e8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dcdf7390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dcdf739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e6455e82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e6455e82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06bbf0a5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06bbf0a5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06bbf0a5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06bbf0a5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06bbf0a5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06bbf0a5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e55c81d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e55c81d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dcdf7390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dcdf7390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e55c81d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e55c81d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e6455e82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e6455e82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https://wiki.onap.org/display/DW/ARC+DCAE+Component+Description+-+Jakarta-R10</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e6455e82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e6455e82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06bbf0a5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206bbf0a5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06bbf0a5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06bbf0a5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06bbf0a5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06bbf0a5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06bbf0a5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06bbf0a5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e6455e82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1e6455e82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e6455e82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e6455e82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120d2542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120d2542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dcdf7390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dcdf7390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120d2542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120d2542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e6455e82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e6455e82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e6455e82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e6455e82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e6455e82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e6455e82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e8e7bfd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1e8e7bfd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e8e7bfd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1e8e7bfd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e8e7bfd7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e8e7bfd7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06bbf0a5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06bbf0a5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e8e7bfd7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1e8e7bfd7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e55c81d2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e55c81d2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e6455e8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e6455e8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d3c7c05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1d3c7c05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06bbf0a5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206bbf0a5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e6455e82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e6455e82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06bbf0a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06bbf0a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1d3c7c055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1d3c7c055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e55c81d2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1e55c81d2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a7fd7b6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1a7fd7b6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1e55c81d2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1e55c81d2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d3c7c055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d3c7c055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dcdf7390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dcdf7390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dcdf7390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dcdf7390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dcdf7390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dcdf7390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onap.org/projects/onap-dcaegen2/en/latest/sections/design-components/component-specification/component-json-schema.html" TargetMode="Externa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onap/dcaegen2-platform-blueprints/blob/master/blueprints/k8s-bbs-event-processor.yaml" TargetMode="External"/><Relationship Id="rId4" Type="http://schemas.openxmlformats.org/officeDocument/2006/relationships/image" Target="../media/image17.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onap/dcaegen2-platform-cli" TargetMode="External"/><Relationship Id="rId4" Type="http://schemas.openxmlformats.org/officeDocument/2006/relationships/hyperlink" Target="https://docs.onap.org/projects/onap-dcaegen2/en/istanbul/sections/design-components/blueprint_generator.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it.onap.org/dcaegen2/collectors/ves/tree/dpo/spec/vescollector-componentspec.json" TargetMode="External"/><Relationship Id="rId4" Type="http://schemas.openxmlformats.org/officeDocument/2006/relationships/hyperlink" Target="https://git.onap.org/dcaegen2/collectors/ves/tree/dpo/spec/vescollector-componentspec.json" TargetMode="External"/><Relationship Id="rId5" Type="http://schemas.openxmlformats.org/officeDocument/2006/relationships/hyperlink" Target="https://git.onap.org/dcaegen2/collectors/ves/tree/dpo/data-formats/VES-5.28.4-dataformat.json" TargetMode="External"/><Relationship Id="rId6" Type="http://schemas.openxmlformats.org/officeDocument/2006/relationships/hyperlink" Target="https://git.onap.org/dcaegen2/collectors/ves/tree/dpo/data-formats/ves-response.json" TargetMode="External"/><Relationship Id="rId7" Type="http://schemas.openxmlformats.org/officeDocument/2006/relationships/hyperlink" Target="https://git.onap.org/dcaegen2/analytics/tca-gen2/tree/dcae-analytics/dpo/dcaeCLOutput.js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10.12.7.116/onboarding/dataformats" TargetMode="External"/><Relationship Id="rId4" Type="http://schemas.openxmlformats.org/officeDocument/2006/relationships/hyperlink" Target="http://10.12.7.116/onboarding/dataformats" TargetMode="External"/><Relationship Id="rId11" Type="http://schemas.openxmlformats.org/officeDocument/2006/relationships/hyperlink" Target="http://dcaemod.simpledemo.onap.org/nifi-jars/" TargetMode="External"/><Relationship Id="rId10" Type="http://schemas.openxmlformats.org/officeDocument/2006/relationships/hyperlink" Target="http://10.12.7.116/onboarding/components" TargetMode="External"/><Relationship Id="rId12" Type="http://schemas.openxmlformats.org/officeDocument/2006/relationships/image" Target="../media/image16.png"/><Relationship Id="rId9" Type="http://schemas.openxmlformats.org/officeDocument/2006/relationships/hyperlink" Target="http://dcaemod.api.simpledemo.onap.org/" TargetMode="External"/><Relationship Id="rId5" Type="http://schemas.openxmlformats.org/officeDocument/2006/relationships/hyperlink" Target="http://dcaemod.api.simpledemo.onap.org/" TargetMode="External"/><Relationship Id="rId6" Type="http://schemas.openxmlformats.org/officeDocument/2006/relationships/hyperlink" Target="http://10.12.7.116/onboarding/dataformats" TargetMode="External"/><Relationship Id="rId7" Type="http://schemas.openxmlformats.org/officeDocument/2006/relationships/hyperlink" Target="http://10.12.7.116/onboarding/components" TargetMode="External"/><Relationship Id="rId8" Type="http://schemas.openxmlformats.org/officeDocument/2006/relationships/hyperlink" Target="http://10.12.7.116/onboarding/component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caemod-nifi-registry:18080/" TargetMode="External"/><Relationship Id="rId4" Type="http://schemas.openxmlformats.org/officeDocument/2006/relationships/image" Target="../media/image13.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1" Type="http://schemas.openxmlformats.org/officeDocument/2006/relationships/hyperlink" Target="https://wiki.onap.org/pages/viewpage.action?pageId=103420908" TargetMode="External"/><Relationship Id="rId10" Type="http://schemas.openxmlformats.org/officeDocument/2006/relationships/hyperlink" Target="https://docs.onap.org/projects/onap-dcaegen2/en/latest/sections/apis/configbinding.html" TargetMode="External"/><Relationship Id="rId13" Type="http://schemas.openxmlformats.org/officeDocument/2006/relationships/hyperlink" Target="https://gerrit.onap.org/r/c/dcaegen2/+/126725" TargetMode="External"/><Relationship Id="rId12" Type="http://schemas.openxmlformats.org/officeDocument/2006/relationships/hyperlink" Target="https://wiki.onap.org/download/attachments/117740396/slice-analysis-swagger.yaml?version=1&amp;modificationDate=1640159785000&amp;api=v2" TargetMode="External"/><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docs.onap.org/projects/onap-dcaegen2/en/latest/sections/apis/ves.html" TargetMode="External"/><Relationship Id="rId4" Type="http://schemas.openxmlformats.org/officeDocument/2006/relationships/hyperlink" Target="https://docs.onap.org/projects/onap-dcaegen2/en/latest/sections/apis/ves-hv/index.html" TargetMode="External"/><Relationship Id="rId9" Type="http://schemas.openxmlformats.org/officeDocument/2006/relationships/hyperlink" Target="https://docs.onap.org/projects/onap-dcaegen2/en/latest/sections/apis/PRH.html" TargetMode="External"/><Relationship Id="rId5" Type="http://schemas.openxmlformats.org/officeDocument/2006/relationships/hyperlink" Target="https://git.onap.org/dcaegen2/collectors/restconf/tree/swagger_restconfcollector_1.0.0.yaml" TargetMode="External"/><Relationship Id="rId6" Type="http://schemas.openxmlformats.org/officeDocument/2006/relationships/hyperlink" Target="https://docs.onap.org/projects/onap-dcaegen2/en/latest/sections/apis/mod-onboardingapi.html" TargetMode="External"/><Relationship Id="rId7" Type="http://schemas.openxmlformats.org/officeDocument/2006/relationships/hyperlink" Target="https://wiki.onap.org/download/attachments/84656882/des-swagger.json?version=1&amp;modificationDate=1596486132119&amp;api=v2" TargetMode="External"/><Relationship Id="rId8" Type="http://schemas.openxmlformats.org/officeDocument/2006/relationships/hyperlink" Target="https://wiki.onap.org/display/DW/TCA+application#TCAapplication-PolicyInterface(ControlLoopEventstructur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iki.onap.org/display/DW/Policy+Design+and+API+Flow+for+Model+Driven+Control+Loop#PolicyDesignandAPIFlowforModelDrivenControlLoop-3.4PolicyDecisionAPI-GettingPolicyDecisions" TargetMode="External"/><Relationship Id="rId4" Type="http://schemas.openxmlformats.org/officeDocument/2006/relationships/hyperlink" Target="https://onap.readthedocs.io/en/latest/submodules/aai/aai-common.git/docs/AAI%20REST%20API%20Documentation/AAIRESTAPI_CASABLANCA.html" TargetMode="External"/><Relationship Id="rId5" Type="http://schemas.openxmlformats.org/officeDocument/2006/relationships/hyperlink" Target="https://docs.onap.org/projects/onap-sdc/en/latest/offeredapi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1" Type="http://schemas.openxmlformats.org/officeDocument/2006/relationships/hyperlink" Target="https://docs.onap.org/projects/onap-dcaegen2/en/latest/sections/services/pm-mapper/index.html" TargetMode="External"/><Relationship Id="rId10" Type="http://schemas.openxmlformats.org/officeDocument/2006/relationships/hyperlink" Target="https://docs.onap.org/projects/onap-dcaegen2/en/latest/sections/services/mapper/index.html" TargetMode="External"/><Relationship Id="rId13" Type="http://schemas.openxmlformats.org/officeDocument/2006/relationships/hyperlink" Target="https://docs.onap.org/projects/onap-dcaegen2/en/latest/sections/services/heartbeat-ms/index.html" TargetMode="External"/><Relationship Id="rId12" Type="http://schemas.openxmlformats.org/officeDocument/2006/relationships/hyperlink" Target="https://docs.onap.org/projects/onap-dcaegen2/en/latest/sections/services/prh/index.html" TargetMode="External"/><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docs.onap.org/projects/onap-dcaegen2/en/latest/sections/services/dfc/index.html" TargetMode="External"/><Relationship Id="rId4" Type="http://schemas.openxmlformats.org/officeDocument/2006/relationships/hyperlink" Target="https://docs.onap.org/projects/onap-dcaegen2/en/latest/sections/services/restconf/index.html" TargetMode="External"/><Relationship Id="rId9" Type="http://schemas.openxmlformats.org/officeDocument/2006/relationships/hyperlink" Target="https://docs.onap.org/projects/onap-dcaegen2/en/latest/sections/services/datalake-handler/index.html" TargetMode="External"/><Relationship Id="rId15" Type="http://schemas.openxmlformats.org/officeDocument/2006/relationships/hyperlink" Target="https://docs.onap.org/projects/onap-dcaegen2/en/latest/sections/services/pm-subscription-handler/index.html" TargetMode="External"/><Relationship Id="rId14" Type="http://schemas.openxmlformats.org/officeDocument/2006/relationships/hyperlink" Target="https://docs.onap.org/projects/onap-dcaegen2/en/latest/sections/services/kpi-computation-ms/index.html" TargetMode="External"/><Relationship Id="rId17" Type="http://schemas.openxmlformats.org/officeDocument/2006/relationships/hyperlink" Target="https://docs.onap.org/projects/onap-dcaegen2/en/latest/sections/services/son-handler/index.html" TargetMode="External"/><Relationship Id="rId16" Type="http://schemas.openxmlformats.org/officeDocument/2006/relationships/hyperlink" Target="https://docs.onap.org/projects/onap-dcaegen2/en/latest/sections/services/slice-analysis-ms/index.html" TargetMode="External"/><Relationship Id="rId5" Type="http://schemas.openxmlformats.org/officeDocument/2006/relationships/hyperlink" Target="https://docs.onap.org/projects/onap-dcaegen2/en/latest/sections/services/snmptrap/index.html" TargetMode="External"/><Relationship Id="rId6" Type="http://schemas.openxmlformats.org/officeDocument/2006/relationships/hyperlink" Target="https://docs.onap.org/projects/onap-dcaegen2/en/latest/sections/services/ves-hv/index.html" TargetMode="External"/><Relationship Id="rId18" Type="http://schemas.openxmlformats.org/officeDocument/2006/relationships/hyperlink" Target="https://docs.onap.org/projects/onap-dcaegen2/en/latest/sections/services/tcagen2-docker/index.html" TargetMode="External"/><Relationship Id="rId7" Type="http://schemas.openxmlformats.org/officeDocument/2006/relationships/hyperlink" Target="https://docs.onap.org/projects/onap-dcaegen2/en/latest/sections/services/ves-http/index.html" TargetMode="External"/><Relationship Id="rId8" Type="http://schemas.openxmlformats.org/officeDocument/2006/relationships/hyperlink" Target="https://docs.onap.org/projects/onap-dcaegen2/en/latest/sections/services/bbs-event-processor/inde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hyperlink" Target="https://git.onap.org/dcaegen2/collectors/ves/tree/etc/CommonEventFormat_Vendors_v25.json" TargetMode="External"/><Relationship Id="rId6" Type="http://schemas.openxmlformats.org/officeDocument/2006/relationships/hyperlink" Target="https://git.onap.org/dcaegen2/collectors/ves/tree/etc/CommonEventFormat_27.2.json" TargetMode="External"/><Relationship Id="rId7" Type="http://schemas.openxmlformats.org/officeDocument/2006/relationships/hyperlink" Target="https://git.onap.org/dcaegen2/collectors/ves/tree/etc/CommonEventFormat_28.4.1.json" TargetMode="External"/><Relationship Id="rId8" Type="http://schemas.openxmlformats.org/officeDocument/2006/relationships/hyperlink" Target="https://git.onap.org/dcaegen2/collectors/ves/tree/etc/CommonEventFormat_30.2.1_ONAP.js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git.onap.org/dcaegen2/platform/plain/mod/component-json-schemas/component-specification/dcae-cli-v2/component-spec-schema.json" TargetMode="External"/><Relationship Id="rId4" Type="http://schemas.openxmlformats.org/officeDocument/2006/relationships/hyperlink" Target="https://docs.onap.org/projects/onap-dcaegen2/en/latest/sections/design-components/blueprint_generator.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DCAE Analysis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235000" y="75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Onboarding </a:t>
            </a:r>
            <a:r>
              <a:rPr lang="en"/>
              <a:t>Concepts : Component Spec</a:t>
            </a:r>
            <a:endParaRPr/>
          </a:p>
        </p:txBody>
      </p:sp>
      <p:sp>
        <p:nvSpPr>
          <p:cNvPr id="121" name="Google Shape;121;p22"/>
          <p:cNvSpPr txBox="1"/>
          <p:nvPr>
            <p:ph idx="1" type="body"/>
          </p:nvPr>
        </p:nvSpPr>
        <p:spPr>
          <a:xfrm>
            <a:off x="0" y="648550"/>
            <a:ext cx="2340300" cy="41877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018"/>
              <a:buNone/>
            </a:pPr>
            <a:r>
              <a:rPr b="1" lang="en" sz="810" u="sng">
                <a:solidFill>
                  <a:srgbClr val="404040"/>
                </a:solidFill>
                <a:highlight>
                  <a:srgbClr val="FCFCFC"/>
                </a:highlight>
                <a:latin typeface="Lato"/>
                <a:ea typeface="Lato"/>
                <a:cs typeface="Lato"/>
                <a:sym typeface="Lato"/>
              </a:rPr>
              <a:t>Component Spec: </a:t>
            </a:r>
            <a:endParaRPr b="1" sz="810" u="sng">
              <a:solidFill>
                <a:srgbClr val="404040"/>
              </a:solidFill>
              <a:highlight>
                <a:srgbClr val="FCFCFC"/>
              </a:highlight>
              <a:latin typeface="Lato"/>
              <a:ea typeface="Lato"/>
              <a:cs typeface="Lato"/>
              <a:sym typeface="Lato"/>
            </a:endParaRPr>
          </a:p>
          <a:p>
            <a:pPr indent="0" lvl="0" marL="0" rtl="0" algn="l">
              <a:lnSpc>
                <a:spcPct val="115000"/>
              </a:lnSpc>
              <a:spcBef>
                <a:spcPts val="0"/>
              </a:spcBef>
              <a:spcAft>
                <a:spcPts val="0"/>
              </a:spcAft>
              <a:buSzPts val="1018"/>
              <a:buNone/>
            </a:pPr>
            <a:r>
              <a:rPr lang="en" sz="810">
                <a:solidFill>
                  <a:srgbClr val="404040"/>
                </a:solidFill>
                <a:highlight>
                  <a:srgbClr val="FCFCFC"/>
                </a:highlight>
                <a:latin typeface="Lato"/>
                <a:ea typeface="Lato"/>
                <a:cs typeface="Lato"/>
                <a:sym typeface="Lato"/>
              </a:rPr>
              <a:t>The component specification is a JSON artifact that fully specifies the component, it’s interfaces, and configuration. It’s standardized for</a:t>
            </a:r>
            <a:r>
              <a:rPr lang="en" sz="810" strike="sngStrike">
                <a:solidFill>
                  <a:srgbClr val="404040"/>
                </a:solidFill>
                <a:highlight>
                  <a:srgbClr val="FCFCFC"/>
                </a:highlight>
                <a:latin typeface="Lato"/>
                <a:ea typeface="Lato"/>
                <a:cs typeface="Lato"/>
                <a:sym typeface="Lato"/>
              </a:rPr>
              <a:t> CDAP (deprecated) and </a:t>
            </a:r>
            <a:r>
              <a:rPr lang="en" sz="810">
                <a:solidFill>
                  <a:srgbClr val="404040"/>
                </a:solidFill>
                <a:highlight>
                  <a:srgbClr val="FCFCFC"/>
                </a:highlight>
                <a:latin typeface="Lato"/>
                <a:ea typeface="Lato"/>
                <a:cs typeface="Lato"/>
                <a:sym typeface="Lato"/>
              </a:rPr>
              <a:t>Docker applications and is validated using a </a:t>
            </a:r>
            <a:r>
              <a:rPr lang="en" sz="810">
                <a:solidFill>
                  <a:srgbClr val="2980B9"/>
                </a:solidFill>
                <a:highlight>
                  <a:srgbClr val="FCFCFC"/>
                </a:highlight>
                <a:uFill>
                  <a:noFill/>
                </a:uFill>
                <a:latin typeface="Lato"/>
                <a:ea typeface="Lato"/>
                <a:cs typeface="Lato"/>
                <a:sym typeface="Lato"/>
                <a:hlinkClick r:id="rId3">
                  <a:extLst>
                    <a:ext uri="{A12FA001-AC4F-418D-AE19-62706E023703}">
                      <ahyp:hlinkClr val="tx"/>
                    </a:ext>
                  </a:extLst>
                </a:hlinkClick>
              </a:rPr>
              <a:t>JSON schema</a:t>
            </a:r>
            <a:r>
              <a:rPr lang="en" sz="810">
                <a:solidFill>
                  <a:srgbClr val="404040"/>
                </a:solidFill>
                <a:highlight>
                  <a:srgbClr val="FCFCFC"/>
                </a:highlight>
                <a:latin typeface="Lato"/>
                <a:ea typeface="Lato"/>
                <a:cs typeface="Lato"/>
                <a:sym typeface="Lato"/>
              </a:rPr>
              <a:t>.</a:t>
            </a:r>
            <a:endParaRPr sz="810">
              <a:solidFill>
                <a:srgbClr val="404040"/>
              </a:solidFill>
              <a:highlight>
                <a:srgbClr val="FCFCFC"/>
              </a:highlight>
              <a:latin typeface="Lato"/>
              <a:ea typeface="Lato"/>
              <a:cs typeface="Lato"/>
              <a:sym typeface="Lato"/>
            </a:endParaRPr>
          </a:p>
          <a:p>
            <a:pPr indent="0" lvl="0" marL="0" rtl="0" algn="l">
              <a:lnSpc>
                <a:spcPct val="115000"/>
              </a:lnSpc>
              <a:spcBef>
                <a:spcPts val="0"/>
              </a:spcBef>
              <a:spcAft>
                <a:spcPts val="0"/>
              </a:spcAft>
              <a:buSzPts val="1018"/>
              <a:buNone/>
            </a:pPr>
            <a:r>
              <a:t/>
            </a:r>
            <a:endParaRPr sz="810">
              <a:solidFill>
                <a:srgbClr val="404040"/>
              </a:solidFill>
              <a:highlight>
                <a:srgbClr val="FCFCFC"/>
              </a:highlight>
              <a:latin typeface="Lato"/>
              <a:ea typeface="Lato"/>
              <a:cs typeface="Lato"/>
              <a:sym typeface="Lato"/>
            </a:endParaRPr>
          </a:p>
          <a:p>
            <a:pPr indent="0" lvl="0" marL="0" rtl="0" algn="l">
              <a:lnSpc>
                <a:spcPct val="115000"/>
              </a:lnSpc>
              <a:spcBef>
                <a:spcPts val="0"/>
              </a:spcBef>
              <a:spcAft>
                <a:spcPts val="0"/>
              </a:spcAft>
              <a:buSzPts val="1018"/>
              <a:buNone/>
            </a:pPr>
            <a:r>
              <a:rPr lang="en" sz="810">
                <a:solidFill>
                  <a:srgbClr val="404040"/>
                </a:solidFill>
                <a:highlight>
                  <a:srgbClr val="FCFCFC"/>
                </a:highlight>
                <a:latin typeface="Lato"/>
                <a:ea typeface="Lato"/>
                <a:cs typeface="Lato"/>
                <a:sym typeface="Lato"/>
              </a:rPr>
              <a:t>The component specification fully specifies all the configuration parameters of the component. This is used by the designer and by policy (future) to configure the runtime behavior of the component.</a:t>
            </a:r>
            <a:endParaRPr sz="810">
              <a:solidFill>
                <a:srgbClr val="404040"/>
              </a:solidFill>
              <a:highlight>
                <a:srgbClr val="FCFCFC"/>
              </a:highlight>
              <a:latin typeface="Lato"/>
              <a:ea typeface="Lato"/>
              <a:cs typeface="Lato"/>
              <a:sym typeface="Lato"/>
            </a:endParaRPr>
          </a:p>
          <a:p>
            <a:pPr indent="0" lvl="0" marL="0" rtl="0" algn="l">
              <a:lnSpc>
                <a:spcPct val="115000"/>
              </a:lnSpc>
              <a:spcBef>
                <a:spcPts val="0"/>
              </a:spcBef>
              <a:spcAft>
                <a:spcPts val="0"/>
              </a:spcAft>
              <a:buSzPts val="1018"/>
              <a:buNone/>
            </a:pPr>
            <a:r>
              <a:t/>
            </a:r>
            <a:endParaRPr sz="810">
              <a:solidFill>
                <a:srgbClr val="404040"/>
              </a:solidFill>
              <a:highlight>
                <a:srgbClr val="FCFCFC"/>
              </a:highlight>
              <a:latin typeface="Lato"/>
              <a:ea typeface="Lato"/>
              <a:cs typeface="Lato"/>
              <a:sym typeface="Lato"/>
            </a:endParaRPr>
          </a:p>
          <a:p>
            <a:pPr indent="0" lvl="0" marL="0" rtl="0" algn="l">
              <a:lnSpc>
                <a:spcPct val="115000"/>
              </a:lnSpc>
              <a:spcBef>
                <a:spcPts val="0"/>
              </a:spcBef>
              <a:spcAft>
                <a:spcPts val="0"/>
              </a:spcAft>
              <a:buSzPts val="1018"/>
              <a:buNone/>
            </a:pPr>
            <a:r>
              <a:rPr lang="en" sz="810">
                <a:solidFill>
                  <a:srgbClr val="404040"/>
                </a:solidFill>
                <a:highlight>
                  <a:srgbClr val="FCFCFC"/>
                </a:highlight>
                <a:latin typeface="Lato"/>
                <a:ea typeface="Lato"/>
                <a:cs typeface="Lato"/>
                <a:sym typeface="Lato"/>
              </a:rPr>
              <a:t>The component specification is used to </a:t>
            </a:r>
            <a:r>
              <a:rPr i="1" lang="en" sz="810">
                <a:solidFill>
                  <a:srgbClr val="404040"/>
                </a:solidFill>
                <a:highlight>
                  <a:srgbClr val="FCFCFC"/>
                </a:highlight>
                <a:latin typeface="Lato"/>
                <a:ea typeface="Lato"/>
                <a:cs typeface="Lato"/>
                <a:sym typeface="Lato"/>
              </a:rPr>
              <a:t>generate</a:t>
            </a:r>
            <a:r>
              <a:rPr lang="en" sz="810">
                <a:solidFill>
                  <a:srgbClr val="404040"/>
                </a:solidFill>
                <a:highlight>
                  <a:srgbClr val="FCFCFC"/>
                </a:highlight>
                <a:latin typeface="Lato"/>
                <a:ea typeface="Lato"/>
                <a:cs typeface="Lato"/>
                <a:sym typeface="Lato"/>
              </a:rPr>
              <a:t> application configuration in a standardized JSON that the platform will make available to the component. </a:t>
            </a:r>
            <a:endParaRPr sz="810">
              <a:solidFill>
                <a:srgbClr val="404040"/>
              </a:solidFill>
              <a:highlight>
                <a:srgbClr val="FCFCFC"/>
              </a:highlight>
              <a:latin typeface="Lato"/>
              <a:ea typeface="Lato"/>
              <a:cs typeface="Lato"/>
              <a:sym typeface="Lato"/>
            </a:endParaRPr>
          </a:p>
          <a:p>
            <a:pPr indent="0" lvl="0" marL="0" rtl="0" algn="l">
              <a:lnSpc>
                <a:spcPct val="115000"/>
              </a:lnSpc>
              <a:spcBef>
                <a:spcPts val="0"/>
              </a:spcBef>
              <a:spcAft>
                <a:spcPts val="0"/>
              </a:spcAft>
              <a:buSzPts val="1018"/>
              <a:buNone/>
            </a:pPr>
            <a:r>
              <a:rPr lang="en" sz="810">
                <a:solidFill>
                  <a:srgbClr val="404040"/>
                </a:solidFill>
                <a:highlight>
                  <a:srgbClr val="FCFCFC"/>
                </a:highlight>
                <a:latin typeface="Lato"/>
                <a:ea typeface="Lato"/>
                <a:cs typeface="Lato"/>
                <a:sym typeface="Lato"/>
              </a:rPr>
              <a:t>This application configuration JSON will include:</a:t>
            </a:r>
            <a:endParaRPr sz="810">
              <a:solidFill>
                <a:srgbClr val="404040"/>
              </a:solidFill>
              <a:highlight>
                <a:srgbClr val="FCFCFC"/>
              </a:highlight>
              <a:latin typeface="Lato"/>
              <a:ea typeface="Lato"/>
              <a:cs typeface="Lato"/>
              <a:sym typeface="Lato"/>
            </a:endParaRPr>
          </a:p>
          <a:p>
            <a:pPr indent="-280035" lvl="0" marL="457200" rtl="0" algn="l">
              <a:lnSpc>
                <a:spcPct val="115000"/>
              </a:lnSpc>
              <a:spcBef>
                <a:spcPts val="0"/>
              </a:spcBef>
              <a:spcAft>
                <a:spcPts val="0"/>
              </a:spcAft>
              <a:buClr>
                <a:srgbClr val="404040"/>
              </a:buClr>
              <a:buSzPts val="810"/>
              <a:buFont typeface="Lato"/>
              <a:buChar char="●"/>
            </a:pPr>
            <a:r>
              <a:rPr lang="en" sz="810">
                <a:solidFill>
                  <a:srgbClr val="404040"/>
                </a:solidFill>
                <a:highlight>
                  <a:srgbClr val="FCFCFC"/>
                </a:highlight>
                <a:latin typeface="Lato"/>
                <a:ea typeface="Lato"/>
                <a:cs typeface="Lato"/>
                <a:sym typeface="Lato"/>
              </a:rPr>
              <a:t>Parameters that have been assigned values from the component specification, policy, and/or the designer</a:t>
            </a:r>
            <a:endParaRPr sz="810">
              <a:solidFill>
                <a:srgbClr val="404040"/>
              </a:solidFill>
              <a:highlight>
                <a:srgbClr val="FCFCFC"/>
              </a:highlight>
              <a:latin typeface="Lato"/>
              <a:ea typeface="Lato"/>
              <a:cs typeface="Lato"/>
              <a:sym typeface="Lato"/>
            </a:endParaRPr>
          </a:p>
          <a:p>
            <a:pPr indent="-280035" lvl="0" marL="457200" rtl="0" algn="l">
              <a:lnSpc>
                <a:spcPct val="115000"/>
              </a:lnSpc>
              <a:spcBef>
                <a:spcPts val="0"/>
              </a:spcBef>
              <a:spcAft>
                <a:spcPts val="0"/>
              </a:spcAft>
              <a:buClr>
                <a:srgbClr val="404040"/>
              </a:buClr>
              <a:buSzPts val="810"/>
              <a:buFont typeface="Lato"/>
              <a:buChar char="●"/>
            </a:pPr>
            <a:r>
              <a:rPr lang="en" sz="810">
                <a:solidFill>
                  <a:srgbClr val="404040"/>
                </a:solidFill>
                <a:highlight>
                  <a:srgbClr val="FCFCFC"/>
                </a:highlight>
                <a:latin typeface="Lato"/>
                <a:ea typeface="Lato"/>
                <a:cs typeface="Lato"/>
                <a:sym typeface="Lato"/>
              </a:rPr>
              <a:t>Connection details of downstream components</a:t>
            </a:r>
            <a:endParaRPr sz="810">
              <a:solidFill>
                <a:srgbClr val="404040"/>
              </a:solidFill>
              <a:highlight>
                <a:srgbClr val="FCFCFC"/>
              </a:highlight>
              <a:latin typeface="Lato"/>
              <a:ea typeface="Lato"/>
              <a:cs typeface="Lato"/>
              <a:sym typeface="Lato"/>
            </a:endParaRPr>
          </a:p>
          <a:p>
            <a:pPr indent="0" lvl="0" marL="0" rtl="0" algn="l">
              <a:lnSpc>
                <a:spcPct val="115000"/>
              </a:lnSpc>
              <a:spcBef>
                <a:spcPts val="0"/>
              </a:spcBef>
              <a:spcAft>
                <a:spcPts val="0"/>
              </a:spcAft>
              <a:buSzPts val="1018"/>
              <a:buNone/>
            </a:pPr>
            <a:r>
              <a:t/>
            </a:r>
            <a:endParaRPr sz="810">
              <a:solidFill>
                <a:srgbClr val="404040"/>
              </a:solidFill>
              <a:highlight>
                <a:srgbClr val="FCFCFC"/>
              </a:highlight>
              <a:latin typeface="Lato"/>
              <a:ea typeface="Lato"/>
              <a:cs typeface="Lato"/>
              <a:sym typeface="Lato"/>
            </a:endParaRPr>
          </a:p>
          <a:p>
            <a:pPr indent="0" lvl="0" marL="0" rtl="0" algn="l">
              <a:lnSpc>
                <a:spcPct val="115000"/>
              </a:lnSpc>
              <a:spcBef>
                <a:spcPts val="0"/>
              </a:spcBef>
              <a:spcAft>
                <a:spcPts val="0"/>
              </a:spcAft>
              <a:buSzPts val="1018"/>
              <a:buNone/>
            </a:pPr>
            <a:r>
              <a:rPr lang="en" sz="810">
                <a:solidFill>
                  <a:srgbClr val="404040"/>
                </a:solidFill>
                <a:highlight>
                  <a:srgbClr val="FCFCFC"/>
                </a:highlight>
                <a:latin typeface="Lato"/>
                <a:ea typeface="Lato"/>
                <a:cs typeface="Lato"/>
                <a:sym typeface="Lato"/>
              </a:rPr>
              <a:t>The component specification is transformed by DCAE tooling (explained later) into TOSCA models (one for the component, and in the future, one for Policy). The TOSCA models then get transformed into Cloudify blueprints.</a:t>
            </a:r>
            <a:endParaRPr sz="810">
              <a:solidFill>
                <a:srgbClr val="404040"/>
              </a:solidFill>
              <a:highlight>
                <a:srgbClr val="FCFCFC"/>
              </a:highlight>
              <a:latin typeface="Lato"/>
              <a:ea typeface="Lato"/>
              <a:cs typeface="Lato"/>
              <a:sym typeface="Lato"/>
            </a:endParaRPr>
          </a:p>
        </p:txBody>
      </p:sp>
      <p:sp>
        <p:nvSpPr>
          <p:cNvPr id="122" name="Google Shape;122;p22"/>
          <p:cNvSpPr txBox="1"/>
          <p:nvPr/>
        </p:nvSpPr>
        <p:spPr>
          <a:xfrm>
            <a:off x="3744150" y="1888450"/>
            <a:ext cx="23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3" name="Google Shape;123;p22"/>
          <p:cNvSpPr txBox="1"/>
          <p:nvPr/>
        </p:nvSpPr>
        <p:spPr>
          <a:xfrm>
            <a:off x="2508725" y="1399675"/>
            <a:ext cx="1781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1. </a:t>
            </a:r>
            <a:r>
              <a:rPr lang="en" sz="600"/>
              <a:t>Metadata identifies the component</a:t>
            </a:r>
            <a:endParaRPr sz="600"/>
          </a:p>
        </p:txBody>
      </p:sp>
      <p:sp>
        <p:nvSpPr>
          <p:cNvPr id="124" name="Google Shape;124;p22"/>
          <p:cNvSpPr txBox="1"/>
          <p:nvPr/>
        </p:nvSpPr>
        <p:spPr>
          <a:xfrm>
            <a:off x="5418925" y="2492000"/>
            <a:ext cx="3725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600"/>
              <a:t>2.</a:t>
            </a:r>
            <a:r>
              <a:rPr lang="en" sz="600"/>
              <a:t> The streams JSON is for specifying data produced for consumption by other components, and the streams expected to subscribe to that is produced by other components. </a:t>
            </a:r>
            <a:endParaRPr sz="600"/>
          </a:p>
        </p:txBody>
      </p:sp>
      <p:sp>
        <p:nvSpPr>
          <p:cNvPr id="125" name="Google Shape;125;p22"/>
          <p:cNvSpPr txBox="1"/>
          <p:nvPr/>
        </p:nvSpPr>
        <p:spPr>
          <a:xfrm>
            <a:off x="2335400" y="3919650"/>
            <a:ext cx="2715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600"/>
              <a:t>3.a. The JSON services/calls is for specifying that the component relies on an HTTP(S) service—the component sends that service an HTTP request, and that service responds with an HTTP reply. </a:t>
            </a:r>
            <a:endParaRPr sz="600"/>
          </a:p>
        </p:txBody>
      </p:sp>
      <p:sp>
        <p:nvSpPr>
          <p:cNvPr id="126" name="Google Shape;126;p22"/>
          <p:cNvSpPr txBox="1"/>
          <p:nvPr/>
        </p:nvSpPr>
        <p:spPr>
          <a:xfrm>
            <a:off x="5995050" y="4538550"/>
            <a:ext cx="271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3.b</a:t>
            </a:r>
            <a:r>
              <a:rPr lang="en" sz="600"/>
              <a:t>: This describes that this component provides a service interface and it is exposed on the /eventListener/v1 HTTP endpoint.</a:t>
            </a:r>
            <a:endParaRPr sz="700"/>
          </a:p>
        </p:txBody>
      </p:sp>
      <p:pic>
        <p:nvPicPr>
          <p:cNvPr id="127" name="Google Shape;127;p22"/>
          <p:cNvPicPr preferRelativeResize="0"/>
          <p:nvPr/>
        </p:nvPicPr>
        <p:blipFill>
          <a:blip r:embed="rId4">
            <a:alphaModFix/>
          </a:blip>
          <a:stretch>
            <a:fillRect/>
          </a:stretch>
        </p:blipFill>
        <p:spPr>
          <a:xfrm>
            <a:off x="2308098" y="769350"/>
            <a:ext cx="3066925" cy="630335"/>
          </a:xfrm>
          <a:prstGeom prst="rect">
            <a:avLst/>
          </a:prstGeom>
          <a:noFill/>
          <a:ln>
            <a:noFill/>
          </a:ln>
        </p:spPr>
      </p:pic>
      <p:pic>
        <p:nvPicPr>
          <p:cNvPr id="128" name="Google Shape;128;p22"/>
          <p:cNvPicPr preferRelativeResize="0"/>
          <p:nvPr/>
        </p:nvPicPr>
        <p:blipFill>
          <a:blip r:embed="rId5">
            <a:alphaModFix/>
          </a:blip>
          <a:stretch>
            <a:fillRect/>
          </a:stretch>
        </p:blipFill>
        <p:spPr>
          <a:xfrm>
            <a:off x="6334675" y="611888"/>
            <a:ext cx="1740706" cy="1868075"/>
          </a:xfrm>
          <a:prstGeom prst="rect">
            <a:avLst/>
          </a:prstGeom>
          <a:noFill/>
          <a:ln>
            <a:noFill/>
          </a:ln>
        </p:spPr>
      </p:pic>
      <p:pic>
        <p:nvPicPr>
          <p:cNvPr id="129" name="Google Shape;129;p22"/>
          <p:cNvPicPr preferRelativeResize="0"/>
          <p:nvPr/>
        </p:nvPicPr>
        <p:blipFill>
          <a:blip r:embed="rId6">
            <a:alphaModFix/>
          </a:blip>
          <a:stretch>
            <a:fillRect/>
          </a:stretch>
        </p:blipFill>
        <p:spPr>
          <a:xfrm>
            <a:off x="2422154" y="1750500"/>
            <a:ext cx="2340346" cy="2072475"/>
          </a:xfrm>
          <a:prstGeom prst="rect">
            <a:avLst/>
          </a:prstGeom>
          <a:noFill/>
          <a:ln>
            <a:noFill/>
          </a:ln>
        </p:spPr>
      </p:pic>
      <p:pic>
        <p:nvPicPr>
          <p:cNvPr id="130" name="Google Shape;130;p22"/>
          <p:cNvPicPr preferRelativeResize="0"/>
          <p:nvPr/>
        </p:nvPicPr>
        <p:blipFill>
          <a:blip r:embed="rId7">
            <a:alphaModFix/>
          </a:blip>
          <a:stretch>
            <a:fillRect/>
          </a:stretch>
        </p:blipFill>
        <p:spPr>
          <a:xfrm>
            <a:off x="6298250" y="2861300"/>
            <a:ext cx="1864261" cy="1677250"/>
          </a:xfrm>
          <a:prstGeom prst="rect">
            <a:avLst/>
          </a:prstGeom>
          <a:noFill/>
          <a:ln>
            <a:noFill/>
          </a:ln>
        </p:spPr>
      </p:pic>
      <p:sp>
        <p:nvSpPr>
          <p:cNvPr id="131" name="Google Shape;131;p22"/>
          <p:cNvSpPr txBox="1"/>
          <p:nvPr/>
        </p:nvSpPr>
        <p:spPr>
          <a:xfrm>
            <a:off x="56450" y="4836150"/>
            <a:ext cx="5180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https://docs.onap.org/projects/onap-dcaegen2/en/istanbul/sections/design-components/component-specification/component-type-docker.html</a:t>
            </a:r>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35000" y="75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Onboarding Concepts : Component Spec Continue</a:t>
            </a:r>
            <a:endParaRPr/>
          </a:p>
        </p:txBody>
      </p:sp>
      <p:sp>
        <p:nvSpPr>
          <p:cNvPr id="137" name="Google Shape;137;p23"/>
          <p:cNvSpPr txBox="1"/>
          <p:nvPr/>
        </p:nvSpPr>
        <p:spPr>
          <a:xfrm>
            <a:off x="356025" y="2970400"/>
            <a:ext cx="271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4</a:t>
            </a:r>
            <a:r>
              <a:rPr lang="en" sz="600"/>
              <a:t>. Prameters</a:t>
            </a:r>
            <a:r>
              <a:rPr lang="en" sz="600"/>
              <a:t> is where to specify the component’s application configuration parameters that are not connection information.</a:t>
            </a:r>
            <a:endParaRPr sz="600"/>
          </a:p>
        </p:txBody>
      </p:sp>
      <p:pic>
        <p:nvPicPr>
          <p:cNvPr id="138" name="Google Shape;138;p23"/>
          <p:cNvPicPr preferRelativeResize="0"/>
          <p:nvPr/>
        </p:nvPicPr>
        <p:blipFill>
          <a:blip r:embed="rId3">
            <a:alphaModFix/>
          </a:blip>
          <a:stretch>
            <a:fillRect/>
          </a:stretch>
        </p:blipFill>
        <p:spPr>
          <a:xfrm>
            <a:off x="152400" y="800950"/>
            <a:ext cx="3008400" cy="1937425"/>
          </a:xfrm>
          <a:prstGeom prst="rect">
            <a:avLst/>
          </a:prstGeom>
          <a:noFill/>
          <a:ln>
            <a:noFill/>
          </a:ln>
        </p:spPr>
      </p:pic>
      <p:graphicFrame>
        <p:nvGraphicFramePr>
          <p:cNvPr id="139" name="Google Shape;139;p23"/>
          <p:cNvGraphicFramePr/>
          <p:nvPr/>
        </p:nvGraphicFramePr>
        <p:xfrm>
          <a:off x="3445500" y="622825"/>
          <a:ext cx="3000000" cy="3000000"/>
        </p:xfrm>
        <a:graphic>
          <a:graphicData uri="http://schemas.openxmlformats.org/drawingml/2006/table">
            <a:tbl>
              <a:tblPr>
                <a:solidFill>
                  <a:srgbClr val="FCFCFC"/>
                </a:solidFill>
                <a:tableStyleId>{FC4A9D3F-45CD-4C6D-96DD-C7B17E5009C5}</a:tableStyleId>
              </a:tblPr>
              <a:tblGrid>
                <a:gridCol w="1161850"/>
                <a:gridCol w="594050"/>
                <a:gridCol w="3469425"/>
              </a:tblGrid>
              <a:tr h="199250">
                <a:tc>
                  <a:txBody>
                    <a:bodyPr/>
                    <a:lstStyle/>
                    <a:p>
                      <a:pPr indent="0" lvl="0" marL="0" rtl="0" algn="l">
                        <a:lnSpc>
                          <a:spcPct val="100000"/>
                        </a:lnSpc>
                        <a:spcBef>
                          <a:spcPts val="0"/>
                        </a:spcBef>
                        <a:spcAft>
                          <a:spcPts val="0"/>
                        </a:spcAft>
                        <a:buNone/>
                      </a:pPr>
                      <a:r>
                        <a:rPr b="1" lang="en" sz="500">
                          <a:solidFill>
                            <a:srgbClr val="404040"/>
                          </a:solidFill>
                          <a:latin typeface="Lato"/>
                          <a:ea typeface="Lato"/>
                          <a:cs typeface="Lato"/>
                          <a:sym typeface="Lato"/>
                        </a:rPr>
                        <a:t>Property Name</a:t>
                      </a:r>
                      <a:endParaRPr b="1" sz="500">
                        <a:solidFill>
                          <a:srgbClr val="404040"/>
                        </a:solidFill>
                        <a:latin typeface="Lato"/>
                        <a:ea typeface="Lato"/>
                        <a:cs typeface="Lato"/>
                        <a:sym typeface="Lato"/>
                      </a:endParaRPr>
                    </a:p>
                  </a:txBody>
                  <a:tcPr marT="76200" marB="76200" marR="152400" marL="152400" anchor="ctr">
                    <a:lnB cap="flat" cmpd="sng" w="1902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500">
                          <a:solidFill>
                            <a:srgbClr val="404040"/>
                          </a:solidFill>
                          <a:latin typeface="Lato"/>
                          <a:ea typeface="Lato"/>
                          <a:cs typeface="Lato"/>
                          <a:sym typeface="Lato"/>
                        </a:rPr>
                        <a:t>Type</a:t>
                      </a:r>
                      <a:endParaRPr b="1" sz="500">
                        <a:solidFill>
                          <a:srgbClr val="404040"/>
                        </a:solidFill>
                        <a:latin typeface="Lato"/>
                        <a:ea typeface="Lato"/>
                        <a:cs typeface="Lato"/>
                        <a:sym typeface="Lato"/>
                      </a:endParaRPr>
                    </a:p>
                  </a:txBody>
                  <a:tcPr marT="76200" marB="76200" marR="152400" marL="152400" anchor="ctr">
                    <a:lnB cap="flat" cmpd="sng" w="1902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500">
                          <a:solidFill>
                            <a:srgbClr val="404040"/>
                          </a:solidFill>
                          <a:latin typeface="Lato"/>
                          <a:ea typeface="Lato"/>
                          <a:cs typeface="Lato"/>
                          <a:sym typeface="Lato"/>
                        </a:rPr>
                        <a:t>Description</a:t>
                      </a:r>
                      <a:endParaRPr b="1" sz="500">
                        <a:solidFill>
                          <a:srgbClr val="404040"/>
                        </a:solidFill>
                        <a:latin typeface="Lato"/>
                        <a:ea typeface="Lato"/>
                        <a:cs typeface="Lato"/>
                        <a:sym typeface="Lato"/>
                      </a:endParaRPr>
                    </a:p>
                  </a:txBody>
                  <a:tcPr marT="76200" marB="76200" marR="152400" marL="152400" anchor="ctr">
                    <a:lnB cap="flat" cmpd="sng" w="19025">
                      <a:solidFill>
                        <a:srgbClr val="E1E4E5"/>
                      </a:solidFill>
                      <a:prstDash val="solid"/>
                      <a:round/>
                      <a:headEnd len="sm" w="sm" type="none"/>
                      <a:tailEnd len="sm" w="sm" type="none"/>
                    </a:lnB>
                  </a:tcPr>
                </a:tc>
              </a:tr>
              <a:tr h="199250">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name</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902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string</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902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i="1" lang="en" sz="500">
                          <a:solidFill>
                            <a:srgbClr val="404040"/>
                          </a:solidFill>
                          <a:latin typeface="Lato"/>
                          <a:ea typeface="Lato"/>
                          <a:cs typeface="Lato"/>
                          <a:sym typeface="Lato"/>
                        </a:rPr>
                        <a:t>Required</a:t>
                      </a:r>
                      <a:r>
                        <a:rPr lang="en" sz="500">
                          <a:solidFill>
                            <a:srgbClr val="404040"/>
                          </a:solidFill>
                          <a:latin typeface="Lato"/>
                          <a:ea typeface="Lato"/>
                          <a:cs typeface="Lato"/>
                          <a:sym typeface="Lato"/>
                        </a:rPr>
                        <a:t>. The property name that will be used as the key in the generated config</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902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r>
              <a:tr h="199250">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value</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any</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500">
                          <a:solidFill>
                            <a:srgbClr val="404040"/>
                          </a:solidFill>
                          <a:latin typeface="Lato"/>
                          <a:ea typeface="Lato"/>
                          <a:cs typeface="Lato"/>
                          <a:sym typeface="Lato"/>
                        </a:rPr>
                        <a:t>Required</a:t>
                      </a:r>
                      <a:r>
                        <a:rPr lang="en" sz="500">
                          <a:solidFill>
                            <a:srgbClr val="404040"/>
                          </a:solidFill>
                          <a:latin typeface="Lato"/>
                          <a:ea typeface="Lato"/>
                          <a:cs typeface="Lato"/>
                          <a:sym typeface="Lato"/>
                        </a:rPr>
                        <a:t>. The default value for the given parameter</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199250">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description</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string</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i="1" lang="en" sz="500">
                          <a:solidFill>
                            <a:srgbClr val="404040"/>
                          </a:solidFill>
                          <a:latin typeface="Lato"/>
                          <a:ea typeface="Lato"/>
                          <a:cs typeface="Lato"/>
                          <a:sym typeface="Lato"/>
                        </a:rPr>
                        <a:t>Required</a:t>
                      </a:r>
                      <a:r>
                        <a:rPr lang="en" sz="500">
                          <a:solidFill>
                            <a:srgbClr val="404040"/>
                          </a:solidFill>
                          <a:latin typeface="Lato"/>
                          <a:ea typeface="Lato"/>
                          <a:cs typeface="Lato"/>
                          <a:sym typeface="Lato"/>
                        </a:rPr>
                        <a:t>. Human-readable text describing the parameter like what its for</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r>
              <a:tr h="199250">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type</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string</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The required data type for the parameter</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212675">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required</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boolean</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An optional key that declares a parameter as required (true) or not (false)</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r>
              <a:tr h="199250">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constraints</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array</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The optional list of sequence d constraint clauses for the parameter. See below</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265650">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entry_schema</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string</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The optional key that is used to declare the name of the Datatype definition for entries of set types such as the TOSCA ‘list’ or ‘map’. Only 1 level is supported at this time</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r>
              <a:tr h="212675">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designer_editable</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boolean</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An optional key that declares a parameter to be editable by designer (true) or not (false)</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212675">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sourced_at_deployment</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boolean</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An optional key that declares a parameter’s value to be assigned at deployment time (true)</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r>
              <a:tr h="212675">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policy_editable</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boolean</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An optional key that declares a parameter to be editable by policy (true) or not (false)</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199250">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policy_schema</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array</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The optional list of schema definitions used for policy. See below</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solidFill>
                      <a:srgbClr val="F3F6F6"/>
                    </a:solidFill>
                  </a:tcPr>
                </a:tc>
              </a:tr>
            </a:tbl>
          </a:graphicData>
        </a:graphic>
      </p:graphicFrame>
      <p:sp>
        <p:nvSpPr>
          <p:cNvPr id="140" name="Google Shape;140;p23"/>
          <p:cNvSpPr txBox="1"/>
          <p:nvPr/>
        </p:nvSpPr>
        <p:spPr>
          <a:xfrm>
            <a:off x="4866418" y="3490775"/>
            <a:ext cx="95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Parameter</a:t>
            </a:r>
            <a:r>
              <a:rPr lang="en" sz="800"/>
              <a:t> fields</a:t>
            </a:r>
            <a:endParaRPr sz="700"/>
          </a:p>
        </p:txBody>
      </p:sp>
      <p:sp>
        <p:nvSpPr>
          <p:cNvPr id="141" name="Google Shape;141;p23"/>
          <p:cNvSpPr txBox="1"/>
          <p:nvPr/>
        </p:nvSpPr>
        <p:spPr>
          <a:xfrm>
            <a:off x="56450" y="4666775"/>
            <a:ext cx="5523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https://docs.onap.org/projects/onap-dcaegen2/en/istanbul/sections/design-components/component-specification/component-type-docker.html</a:t>
            </a:r>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235000" y="75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Onboarding Concepts : Component Spec Continue</a:t>
            </a:r>
            <a:endParaRPr/>
          </a:p>
        </p:txBody>
      </p:sp>
      <p:sp>
        <p:nvSpPr>
          <p:cNvPr id="147" name="Google Shape;147;p24"/>
          <p:cNvSpPr txBox="1"/>
          <p:nvPr/>
        </p:nvSpPr>
        <p:spPr>
          <a:xfrm>
            <a:off x="235000" y="1405725"/>
            <a:ext cx="271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5</a:t>
            </a:r>
            <a:r>
              <a:rPr lang="en" sz="600"/>
              <a:t>.</a:t>
            </a:r>
            <a:r>
              <a:rPr lang="en" sz="600"/>
              <a:t> artifacts contains a list of artifacts associated with this component. For Docker, this is the full path (including the registry) to the Docker image.</a:t>
            </a:r>
            <a:endParaRPr sz="600"/>
          </a:p>
        </p:txBody>
      </p:sp>
      <p:sp>
        <p:nvSpPr>
          <p:cNvPr id="148" name="Google Shape;148;p24"/>
          <p:cNvSpPr txBox="1"/>
          <p:nvPr/>
        </p:nvSpPr>
        <p:spPr>
          <a:xfrm>
            <a:off x="56450" y="4836150"/>
            <a:ext cx="5180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https://docs.onap.org/projects/onap-dcaegen2/en/istanbul/sections/design-components/component-specification/component-type-docker.html</a:t>
            </a:r>
            <a:endParaRPr sz="600"/>
          </a:p>
        </p:txBody>
      </p:sp>
      <p:pic>
        <p:nvPicPr>
          <p:cNvPr id="149" name="Google Shape;149;p24"/>
          <p:cNvPicPr preferRelativeResize="0"/>
          <p:nvPr/>
        </p:nvPicPr>
        <p:blipFill>
          <a:blip r:embed="rId3">
            <a:alphaModFix/>
          </a:blip>
          <a:stretch>
            <a:fillRect/>
          </a:stretch>
        </p:blipFill>
        <p:spPr>
          <a:xfrm>
            <a:off x="152400" y="800950"/>
            <a:ext cx="3227949" cy="452375"/>
          </a:xfrm>
          <a:prstGeom prst="rect">
            <a:avLst/>
          </a:prstGeom>
          <a:noFill/>
          <a:ln>
            <a:noFill/>
          </a:ln>
        </p:spPr>
      </p:pic>
      <p:pic>
        <p:nvPicPr>
          <p:cNvPr id="150" name="Google Shape;150;p24"/>
          <p:cNvPicPr preferRelativeResize="0"/>
          <p:nvPr/>
        </p:nvPicPr>
        <p:blipFill>
          <a:blip r:embed="rId4">
            <a:alphaModFix/>
          </a:blip>
          <a:stretch>
            <a:fillRect/>
          </a:stretch>
        </p:blipFill>
        <p:spPr>
          <a:xfrm>
            <a:off x="4195776" y="706850"/>
            <a:ext cx="3013575" cy="3512525"/>
          </a:xfrm>
          <a:prstGeom prst="rect">
            <a:avLst/>
          </a:prstGeom>
          <a:noFill/>
          <a:ln>
            <a:noFill/>
          </a:ln>
        </p:spPr>
      </p:pic>
      <p:sp>
        <p:nvSpPr>
          <p:cNvPr id="151" name="Google Shape;151;p24"/>
          <p:cNvSpPr txBox="1"/>
          <p:nvPr/>
        </p:nvSpPr>
        <p:spPr>
          <a:xfrm>
            <a:off x="4370475" y="4277675"/>
            <a:ext cx="399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5. </a:t>
            </a:r>
            <a:r>
              <a:rPr lang="en" sz="600"/>
              <a:t>auxiliary contains Docker specific details like health check, port mapping, volume mapping and policy reconfiguration script details</a:t>
            </a:r>
            <a:endParaRPr sz="600"/>
          </a:p>
        </p:txBody>
      </p:sp>
      <p:graphicFrame>
        <p:nvGraphicFramePr>
          <p:cNvPr id="152" name="Google Shape;152;p24"/>
          <p:cNvGraphicFramePr/>
          <p:nvPr/>
        </p:nvGraphicFramePr>
        <p:xfrm>
          <a:off x="235000" y="2987600"/>
          <a:ext cx="3000000" cy="3000000"/>
        </p:xfrm>
        <a:graphic>
          <a:graphicData uri="http://schemas.openxmlformats.org/drawingml/2006/table">
            <a:tbl>
              <a:tblPr>
                <a:solidFill>
                  <a:srgbClr val="FCFCFC"/>
                </a:solidFill>
                <a:tableStyleId>{FC4A9D3F-45CD-4C6D-96DD-C7B17E5009C5}</a:tableStyleId>
              </a:tblPr>
              <a:tblGrid>
                <a:gridCol w="649625"/>
                <a:gridCol w="736800"/>
                <a:gridCol w="2449125"/>
              </a:tblGrid>
              <a:tr h="188000">
                <a:tc>
                  <a:txBody>
                    <a:bodyPr/>
                    <a:lstStyle/>
                    <a:p>
                      <a:pPr indent="0" lvl="0" marL="0" rtl="0" algn="l">
                        <a:lnSpc>
                          <a:spcPct val="100000"/>
                        </a:lnSpc>
                        <a:spcBef>
                          <a:spcPts val="0"/>
                        </a:spcBef>
                        <a:spcAft>
                          <a:spcPts val="0"/>
                        </a:spcAft>
                        <a:buNone/>
                      </a:pPr>
                      <a:r>
                        <a:rPr b="1" lang="en" sz="500">
                          <a:solidFill>
                            <a:srgbClr val="404040"/>
                          </a:solidFill>
                          <a:latin typeface="Lato"/>
                          <a:ea typeface="Lato"/>
                          <a:cs typeface="Lato"/>
                          <a:sym typeface="Lato"/>
                        </a:rPr>
                        <a:t>Name</a:t>
                      </a:r>
                      <a:endParaRPr b="1" sz="500">
                        <a:solidFill>
                          <a:srgbClr val="404040"/>
                        </a:solidFill>
                        <a:latin typeface="Lato"/>
                        <a:ea typeface="Lato"/>
                        <a:cs typeface="Lato"/>
                        <a:sym typeface="Lato"/>
                      </a:endParaRPr>
                    </a:p>
                  </a:txBody>
                  <a:tcPr marT="76200" marB="76200" marR="152400" marL="152400" anchor="ctr">
                    <a:lnB cap="flat" cmpd="sng" w="1902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500">
                          <a:solidFill>
                            <a:srgbClr val="404040"/>
                          </a:solidFill>
                          <a:latin typeface="Lato"/>
                          <a:ea typeface="Lato"/>
                          <a:cs typeface="Lato"/>
                          <a:sym typeface="Lato"/>
                        </a:rPr>
                        <a:t>Type</a:t>
                      </a:r>
                      <a:endParaRPr b="1" sz="500">
                        <a:solidFill>
                          <a:srgbClr val="404040"/>
                        </a:solidFill>
                        <a:latin typeface="Lato"/>
                        <a:ea typeface="Lato"/>
                        <a:cs typeface="Lato"/>
                        <a:sym typeface="Lato"/>
                      </a:endParaRPr>
                    </a:p>
                  </a:txBody>
                  <a:tcPr marT="76200" marB="76200" marR="152400" marL="152400" anchor="ctr">
                    <a:lnB cap="flat" cmpd="sng" w="1902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500">
                          <a:solidFill>
                            <a:srgbClr val="404040"/>
                          </a:solidFill>
                          <a:latin typeface="Lato"/>
                          <a:ea typeface="Lato"/>
                          <a:cs typeface="Lato"/>
                          <a:sym typeface="Lato"/>
                        </a:rPr>
                        <a:t>Description</a:t>
                      </a:r>
                      <a:endParaRPr b="1" sz="500">
                        <a:solidFill>
                          <a:srgbClr val="404040"/>
                        </a:solidFill>
                        <a:latin typeface="Lato"/>
                        <a:ea typeface="Lato"/>
                        <a:cs typeface="Lato"/>
                        <a:sym typeface="Lato"/>
                      </a:endParaRPr>
                    </a:p>
                  </a:txBody>
                  <a:tcPr marT="76200" marB="76200" marR="152400" marL="152400" anchor="ctr">
                    <a:lnB cap="flat" cmpd="sng" w="19025">
                      <a:solidFill>
                        <a:srgbClr val="E1E4E5"/>
                      </a:solidFill>
                      <a:prstDash val="solid"/>
                      <a:round/>
                      <a:headEnd len="sm" w="sm" type="none"/>
                      <a:tailEnd len="sm" w="sm" type="none"/>
                    </a:lnB>
                  </a:tcPr>
                </a:tc>
              </a:tr>
              <a:tr h="250675">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healthcheck</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902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JSON object</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902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i="1" lang="en" sz="500">
                          <a:solidFill>
                            <a:srgbClr val="404040"/>
                          </a:solidFill>
                          <a:latin typeface="Lato"/>
                          <a:ea typeface="Lato"/>
                          <a:cs typeface="Lato"/>
                          <a:sym typeface="Lato"/>
                        </a:rPr>
                        <a:t>Required</a:t>
                      </a:r>
                      <a:r>
                        <a:rPr lang="en" sz="500">
                          <a:solidFill>
                            <a:srgbClr val="404040"/>
                          </a:solidFill>
                          <a:latin typeface="Lato"/>
                          <a:ea typeface="Lato"/>
                          <a:cs typeface="Lato"/>
                          <a:sym typeface="Lato"/>
                        </a:rPr>
                        <a:t>. Health check definition details</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T cap="flat" cmpd="sng" w="1902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r>
              <a:tr h="188000">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ports</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JSON array</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each array item maps a container port to the host port. See example below.</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250675">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volumes</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JSON array</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each array item contains volume definition of either: host path or config map volume.</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solidFill>
                      <a:srgbClr val="F3F6F6"/>
                    </a:solidFill>
                  </a:tcPr>
                </a:tc>
              </a:tr>
              <a:tr h="188000">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policy</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JSON array</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500">
                          <a:solidFill>
                            <a:srgbClr val="404040"/>
                          </a:solidFill>
                          <a:latin typeface="Lato"/>
                          <a:ea typeface="Lato"/>
                          <a:cs typeface="Lato"/>
                          <a:sym typeface="Lato"/>
                        </a:rPr>
                        <a:t>Required</a:t>
                      </a:r>
                      <a:r>
                        <a:rPr lang="en" sz="500">
                          <a:solidFill>
                            <a:srgbClr val="404040"/>
                          </a:solidFill>
                          <a:latin typeface="Lato"/>
                          <a:ea typeface="Lato"/>
                          <a:cs typeface="Lato"/>
                          <a:sym typeface="Lato"/>
                        </a:rPr>
                        <a:t>. Policy reconfiguration script details</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188000">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tls_info</a:t>
                      </a:r>
                      <a:endParaRPr sz="500">
                        <a:solidFill>
                          <a:srgbClr val="404040"/>
                        </a:solidFill>
                        <a:latin typeface="Lato"/>
                        <a:ea typeface="Lato"/>
                        <a:cs typeface="Lato"/>
                        <a:sym typeface="Lato"/>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latin typeface="Lato"/>
                          <a:ea typeface="Lato"/>
                          <a:cs typeface="Lato"/>
                          <a:sym typeface="Lato"/>
                        </a:rPr>
                        <a:t>JSON object</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i="1" lang="en" sz="500">
                          <a:solidFill>
                            <a:srgbClr val="404040"/>
                          </a:solidFill>
                          <a:latin typeface="Lato"/>
                          <a:ea typeface="Lato"/>
                          <a:cs typeface="Lato"/>
                          <a:sym typeface="Lato"/>
                        </a:rPr>
                        <a:t>Optional</a:t>
                      </a:r>
                      <a:r>
                        <a:rPr lang="en" sz="500">
                          <a:solidFill>
                            <a:srgbClr val="404040"/>
                          </a:solidFill>
                          <a:latin typeface="Lato"/>
                          <a:ea typeface="Lato"/>
                          <a:cs typeface="Lato"/>
                          <a:sym typeface="Lato"/>
                        </a:rPr>
                        <a:t>. Information about usage of tls certificates</a:t>
                      </a:r>
                      <a:endParaRPr sz="500">
                        <a:solidFill>
                          <a:srgbClr val="404040"/>
                        </a:solidFill>
                        <a:latin typeface="Lato"/>
                        <a:ea typeface="Lato"/>
                        <a:cs typeface="Lato"/>
                        <a:sym typeface="Lato"/>
                      </a:endParaRPr>
                    </a:p>
                  </a:txBody>
                  <a:tcPr marT="76200" marB="76200" marR="152400" marL="152400" anchor="ctr">
                    <a:lnL cap="flat" cmpd="sng" w="10575">
                      <a:solidFill>
                        <a:srgbClr val="E1E4E5"/>
                      </a:solidFill>
                      <a:prstDash val="solid"/>
                      <a:round/>
                      <a:headEnd len="sm" w="sm" type="none"/>
                      <a:tailEnd len="sm" w="sm" type="none"/>
                    </a:lnL>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solidFill>
                      <a:srgbClr val="F3F6F6"/>
                    </a:solidFill>
                  </a:tcPr>
                </a:tc>
              </a:tr>
            </a:tbl>
          </a:graphicData>
        </a:graphic>
      </p:graphicFrame>
      <p:sp>
        <p:nvSpPr>
          <p:cNvPr id="153" name="Google Shape;153;p24"/>
          <p:cNvSpPr txBox="1"/>
          <p:nvPr/>
        </p:nvSpPr>
        <p:spPr>
          <a:xfrm>
            <a:off x="1498575" y="4431650"/>
            <a:ext cx="859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Auxiliary</a:t>
            </a:r>
            <a:r>
              <a:rPr lang="en" sz="600"/>
              <a:t> Table</a:t>
            </a:r>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Onboarding Concepts: Data Format</a:t>
            </a:r>
            <a:endParaRPr/>
          </a:p>
        </p:txBody>
      </p:sp>
      <p:sp>
        <p:nvSpPr>
          <p:cNvPr id="159" name="Google Shape;159;p25"/>
          <p:cNvSpPr txBox="1"/>
          <p:nvPr>
            <p:ph idx="1" type="body"/>
          </p:nvPr>
        </p:nvSpPr>
        <p:spPr>
          <a:xfrm>
            <a:off x="311700" y="1152475"/>
            <a:ext cx="1995900" cy="3297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b="1" lang="en" sz="810" u="sng">
                <a:solidFill>
                  <a:srgbClr val="404040"/>
                </a:solidFill>
                <a:highlight>
                  <a:srgbClr val="FCFCFC"/>
                </a:highlight>
                <a:latin typeface="Lato"/>
                <a:ea typeface="Lato"/>
                <a:cs typeface="Lato"/>
                <a:sym typeface="Lato"/>
              </a:rPr>
              <a:t>Data format:</a:t>
            </a:r>
            <a:endParaRPr b="1" sz="810" u="sng">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100"/>
              <a:buNone/>
            </a:pPr>
            <a:r>
              <a:rPr lang="en" sz="810">
                <a:solidFill>
                  <a:srgbClr val="404040"/>
                </a:solidFill>
                <a:highlight>
                  <a:srgbClr val="FCFCFC"/>
                </a:highlight>
                <a:latin typeface="Lato"/>
                <a:ea typeface="Lato"/>
                <a:cs typeface="Lato"/>
                <a:sym typeface="Lato"/>
              </a:rPr>
              <a:t>A component’s function could require connecting to other components to fulfill that function. A component could also be providing its function as a service through an interface for other components to use.</a:t>
            </a:r>
            <a:endParaRPr sz="810">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100"/>
              <a:buNone/>
            </a:pPr>
            <a:r>
              <a:t/>
            </a:r>
            <a:endParaRPr sz="810">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100"/>
              <a:buNone/>
            </a:pPr>
            <a:r>
              <a:rPr lang="en" sz="810">
                <a:solidFill>
                  <a:srgbClr val="404040"/>
                </a:solidFill>
                <a:highlight>
                  <a:srgbClr val="FCFCFC"/>
                </a:highlight>
                <a:latin typeface="Lato"/>
                <a:ea typeface="Lato"/>
                <a:cs typeface="Lato"/>
                <a:sym typeface="Lato"/>
              </a:rPr>
              <a:t>The upstream and downstream components must speak the same vocabulary or data format. The output of an one component must match another component’s input. This is necessary for components to function correctly and without errors.</a:t>
            </a:r>
            <a:endParaRPr sz="810">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100"/>
              <a:buNone/>
            </a:pPr>
            <a:r>
              <a:t/>
            </a:r>
            <a:endParaRPr sz="810">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100"/>
              <a:buNone/>
            </a:pPr>
            <a:r>
              <a:rPr lang="en" sz="810">
                <a:solidFill>
                  <a:srgbClr val="404040"/>
                </a:solidFill>
                <a:highlight>
                  <a:srgbClr val="FCFCFC"/>
                </a:highlight>
                <a:latin typeface="Lato"/>
                <a:ea typeface="Lato"/>
                <a:cs typeface="Lato"/>
                <a:sym typeface="Lato"/>
              </a:rPr>
              <a:t>The platform requires data formats to ensure that a component will be run with other compatible components.</a:t>
            </a:r>
            <a:endParaRPr sz="810">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100"/>
              <a:buNone/>
            </a:pPr>
            <a:r>
              <a:t/>
            </a:r>
            <a:endParaRPr sz="810">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100"/>
              <a:buNone/>
            </a:pPr>
            <a:r>
              <a:rPr lang="en" sz="810">
                <a:solidFill>
                  <a:srgbClr val="404040"/>
                </a:solidFill>
                <a:highlight>
                  <a:srgbClr val="FCFCFC"/>
                </a:highlight>
                <a:latin typeface="Lato"/>
                <a:ea typeface="Lato"/>
                <a:cs typeface="Lato"/>
                <a:sym typeface="Lato"/>
              </a:rPr>
              <a:t>Data formats can and should be shared by multiple components.</a:t>
            </a:r>
            <a:endParaRPr sz="810">
              <a:solidFill>
                <a:srgbClr val="404040"/>
              </a:solidFill>
              <a:highlight>
                <a:srgbClr val="FCFCFC"/>
              </a:highlight>
              <a:latin typeface="Lato"/>
              <a:ea typeface="Lato"/>
              <a:cs typeface="Lato"/>
              <a:sym typeface="Lato"/>
            </a:endParaRPr>
          </a:p>
        </p:txBody>
      </p:sp>
      <p:pic>
        <p:nvPicPr>
          <p:cNvPr id="160" name="Google Shape;160;p25"/>
          <p:cNvPicPr preferRelativeResize="0"/>
          <p:nvPr/>
        </p:nvPicPr>
        <p:blipFill>
          <a:blip r:embed="rId3">
            <a:alphaModFix/>
          </a:blip>
          <a:stretch>
            <a:fillRect/>
          </a:stretch>
        </p:blipFill>
        <p:spPr>
          <a:xfrm>
            <a:off x="4341775" y="938050"/>
            <a:ext cx="2263688" cy="3820976"/>
          </a:xfrm>
          <a:prstGeom prst="rect">
            <a:avLst/>
          </a:prstGeom>
          <a:noFill/>
          <a:ln>
            <a:noFill/>
          </a:ln>
        </p:spPr>
      </p:pic>
      <p:sp>
        <p:nvSpPr>
          <p:cNvPr id="161" name="Google Shape;161;p25"/>
          <p:cNvSpPr txBox="1"/>
          <p:nvPr/>
        </p:nvSpPr>
        <p:spPr>
          <a:xfrm>
            <a:off x="4572000" y="4759025"/>
            <a:ext cx="2458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An data format with json schema example</a:t>
            </a:r>
            <a:endParaRPr sz="700"/>
          </a:p>
        </p:txBody>
      </p:sp>
      <p:sp>
        <p:nvSpPr>
          <p:cNvPr id="162" name="Google Shape;162;p25"/>
          <p:cNvSpPr txBox="1"/>
          <p:nvPr/>
        </p:nvSpPr>
        <p:spPr>
          <a:xfrm>
            <a:off x="310275" y="4092600"/>
            <a:ext cx="333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74C3C"/>
                </a:solidFill>
              </a:rPr>
              <a:t>Note: </a:t>
            </a:r>
            <a:r>
              <a:rPr lang="en">
                <a:solidFill>
                  <a:srgbClr val="E74C3C"/>
                </a:solidFill>
              </a:rPr>
              <a:t>Currently</a:t>
            </a:r>
            <a:r>
              <a:rPr lang="en">
                <a:solidFill>
                  <a:srgbClr val="E74C3C"/>
                </a:solidFill>
              </a:rPr>
              <a:t> Data format is not used for any </a:t>
            </a:r>
            <a:r>
              <a:rPr lang="en">
                <a:solidFill>
                  <a:srgbClr val="E74C3C"/>
                </a:solidFill>
              </a:rPr>
              <a:t>purpose</a:t>
            </a:r>
            <a:r>
              <a:rPr lang="en">
                <a:solidFill>
                  <a:srgbClr val="E74C3C"/>
                </a:solidFill>
              </a:rPr>
              <a:t> after onboarding process. In future it may be deprecated. </a:t>
            </a:r>
            <a:endParaRPr>
              <a:solidFill>
                <a:srgbClr val="E74C3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Onboarding Concepts: Blueprint</a:t>
            </a:r>
            <a:endParaRPr/>
          </a:p>
        </p:txBody>
      </p:sp>
      <p:sp>
        <p:nvSpPr>
          <p:cNvPr id="168" name="Google Shape;168;p26"/>
          <p:cNvSpPr txBox="1"/>
          <p:nvPr>
            <p:ph idx="1" type="body"/>
          </p:nvPr>
        </p:nvSpPr>
        <p:spPr>
          <a:xfrm>
            <a:off x="311725" y="1241975"/>
            <a:ext cx="2121600" cy="3642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b="1" lang="en" sz="810" u="sng">
                <a:solidFill>
                  <a:srgbClr val="404040"/>
                </a:solidFill>
                <a:highlight>
                  <a:srgbClr val="FCFCFC"/>
                </a:highlight>
                <a:latin typeface="Lato"/>
                <a:ea typeface="Lato"/>
                <a:cs typeface="Lato"/>
                <a:sym typeface="Lato"/>
              </a:rPr>
              <a:t>Blueprint File:</a:t>
            </a:r>
            <a:r>
              <a:rPr lang="en" sz="810">
                <a:solidFill>
                  <a:srgbClr val="404040"/>
                </a:solidFill>
                <a:highlight>
                  <a:srgbClr val="FCFCFC"/>
                </a:highlight>
                <a:latin typeface="Lato"/>
                <a:ea typeface="Lato"/>
                <a:cs typeface="Lato"/>
                <a:sym typeface="Lato"/>
              </a:rPr>
              <a:t> An application in Cloudify is described in a blueprint and its DSL (Domain Specific Language) is based on the TOSCA standard. Blueprint files are written in YAML and describe the logical representation of an application. In a blueprint, you describe the application’s components, how they relate to one another, how they are installed and configured and how they are monitored and maintained.</a:t>
            </a:r>
            <a:endParaRPr sz="810">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018"/>
              <a:buNone/>
            </a:pPr>
            <a:r>
              <a:t/>
            </a:r>
            <a:endParaRPr sz="810">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100"/>
              <a:buNone/>
            </a:pPr>
            <a:r>
              <a:rPr lang="en" sz="810" u="sng">
                <a:solidFill>
                  <a:srgbClr val="404040"/>
                </a:solidFill>
                <a:highlight>
                  <a:srgbClr val="FCFCFC"/>
                </a:highlight>
                <a:latin typeface="Lato"/>
                <a:ea typeface="Lato"/>
                <a:cs typeface="Lato"/>
                <a:sym typeface="Lato"/>
              </a:rPr>
              <a:t>Blueprint generated by blueprint generator</a:t>
            </a:r>
            <a:endParaRPr sz="810" u="sng">
              <a:solidFill>
                <a:srgbClr val="404040"/>
              </a:solidFill>
              <a:highlight>
                <a:srgbClr val="FCFCFC"/>
              </a:highlight>
              <a:latin typeface="Lato"/>
              <a:ea typeface="Lato"/>
              <a:cs typeface="Lato"/>
              <a:sym typeface="Lato"/>
            </a:endParaRPr>
          </a:p>
        </p:txBody>
      </p:sp>
      <p:sp>
        <p:nvSpPr>
          <p:cNvPr id="169" name="Google Shape;169;p26"/>
          <p:cNvSpPr txBox="1"/>
          <p:nvPr/>
        </p:nvSpPr>
        <p:spPr>
          <a:xfrm>
            <a:off x="3023375" y="1241975"/>
            <a:ext cx="5688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Example</a:t>
            </a:r>
            <a:r>
              <a:rPr lang="en" sz="900"/>
              <a:t> Blueprint file: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u="sng">
                <a:solidFill>
                  <a:schemeClr val="hlink"/>
                </a:solidFill>
                <a:hlinkClick r:id="rId3"/>
              </a:rPr>
              <a:t>https://github.com/onap/dcaegen2-platform-blueprints/blob/master/blueprints/k8s-bbs-event-processor.yaml</a:t>
            </a:r>
            <a:endParaRPr sz="900"/>
          </a:p>
        </p:txBody>
      </p:sp>
      <p:pic>
        <p:nvPicPr>
          <p:cNvPr id="170" name="Google Shape;170;p26"/>
          <p:cNvPicPr preferRelativeResize="0"/>
          <p:nvPr/>
        </p:nvPicPr>
        <p:blipFill>
          <a:blip r:embed="rId4">
            <a:alphaModFix/>
          </a:blip>
          <a:stretch>
            <a:fillRect/>
          </a:stretch>
        </p:blipFill>
        <p:spPr>
          <a:xfrm>
            <a:off x="5789050" y="2075850"/>
            <a:ext cx="2922937" cy="2719525"/>
          </a:xfrm>
          <a:prstGeom prst="rect">
            <a:avLst/>
          </a:prstGeom>
          <a:noFill/>
          <a:ln>
            <a:noFill/>
          </a:ln>
        </p:spPr>
      </p:pic>
      <p:sp>
        <p:nvSpPr>
          <p:cNvPr id="171" name="Google Shape;171;p26"/>
          <p:cNvSpPr txBox="1"/>
          <p:nvPr/>
        </p:nvSpPr>
        <p:spPr>
          <a:xfrm>
            <a:off x="5882238" y="479537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Manually install a blueprint file using cloudify.</a:t>
            </a:r>
            <a:endParaRPr sz="700">
              <a:solidFill>
                <a:schemeClr val="dk1"/>
              </a:solidFill>
            </a:endParaRPr>
          </a:p>
        </p:txBody>
      </p:sp>
      <p:pic>
        <p:nvPicPr>
          <p:cNvPr id="172" name="Google Shape;172;p26"/>
          <p:cNvPicPr preferRelativeResize="0"/>
          <p:nvPr/>
        </p:nvPicPr>
        <p:blipFill>
          <a:blip r:embed="rId5">
            <a:alphaModFix/>
          </a:blip>
          <a:stretch>
            <a:fillRect/>
          </a:stretch>
        </p:blipFill>
        <p:spPr>
          <a:xfrm>
            <a:off x="2813750" y="1937400"/>
            <a:ext cx="2594876" cy="2857975"/>
          </a:xfrm>
          <a:prstGeom prst="rect">
            <a:avLst/>
          </a:prstGeom>
          <a:noFill/>
          <a:ln>
            <a:noFill/>
          </a:ln>
        </p:spPr>
      </p:pic>
      <p:sp>
        <p:nvSpPr>
          <p:cNvPr id="173" name="Google Shape;173;p26"/>
          <p:cNvSpPr txBox="1"/>
          <p:nvPr/>
        </p:nvSpPr>
        <p:spPr>
          <a:xfrm>
            <a:off x="2697638" y="479537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Note: In clamp we can modify the input fields of a blue printfile.</a:t>
            </a:r>
            <a:endParaRPr sz="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Onboarding Concepts: Blueprint Generator</a:t>
            </a:r>
            <a:endParaRPr/>
          </a:p>
        </p:txBody>
      </p:sp>
      <p:sp>
        <p:nvSpPr>
          <p:cNvPr id="179" name="Google Shape;179;p27"/>
          <p:cNvSpPr txBox="1"/>
          <p:nvPr>
            <p:ph idx="1" type="body"/>
          </p:nvPr>
        </p:nvSpPr>
        <p:spPr>
          <a:xfrm>
            <a:off x="311700" y="1152475"/>
            <a:ext cx="2121600" cy="3642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100"/>
              <a:buNone/>
            </a:pPr>
            <a:r>
              <a:rPr b="1" lang="en" sz="1010" u="sng">
                <a:solidFill>
                  <a:srgbClr val="404040"/>
                </a:solidFill>
                <a:highlight>
                  <a:srgbClr val="FCFCFC"/>
                </a:highlight>
                <a:latin typeface="Lato"/>
                <a:ea typeface="Lato"/>
                <a:cs typeface="Lato"/>
                <a:sym typeface="Lato"/>
              </a:rPr>
              <a:t>What is Blueprint Generator?</a:t>
            </a:r>
            <a:endParaRPr b="1" sz="1010" u="sng">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100"/>
              <a:buNone/>
            </a:pPr>
            <a:r>
              <a:rPr lang="en" sz="1010">
                <a:solidFill>
                  <a:srgbClr val="404040"/>
                </a:solidFill>
                <a:highlight>
                  <a:srgbClr val="FCFCFC"/>
                </a:highlight>
                <a:latin typeface="Lato"/>
                <a:ea typeface="Lato"/>
                <a:cs typeface="Lato"/>
                <a:sym typeface="Lato"/>
              </a:rPr>
              <a:t>The blueprint generator is java-based tool to take a component spec for a given micro-service and translate that component spec into a cloudify blueprint yaml file that can be used during deployment in DCAE Runtime platform.</a:t>
            </a:r>
            <a:endParaRPr sz="1010">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100"/>
              <a:buNone/>
            </a:pPr>
            <a:r>
              <a:t/>
            </a:r>
            <a:endParaRPr sz="1010">
              <a:solidFill>
                <a:srgbClr val="404040"/>
              </a:solidFill>
              <a:highlight>
                <a:srgbClr val="FCFCFC"/>
              </a:highlight>
              <a:latin typeface="Lato"/>
              <a:ea typeface="Lato"/>
              <a:cs typeface="Lato"/>
              <a:sym typeface="Lato"/>
            </a:endParaRPr>
          </a:p>
          <a:p>
            <a:pPr indent="0" lvl="0" marL="0" rtl="0" algn="l">
              <a:lnSpc>
                <a:spcPct val="95000"/>
              </a:lnSpc>
              <a:spcBef>
                <a:spcPts val="0"/>
              </a:spcBef>
              <a:spcAft>
                <a:spcPts val="0"/>
              </a:spcAft>
              <a:buSzPts val="1100"/>
              <a:buNone/>
            </a:pPr>
            <a:r>
              <a:rPr lang="en" sz="1010">
                <a:solidFill>
                  <a:srgbClr val="404040"/>
                </a:solidFill>
                <a:highlight>
                  <a:srgbClr val="FCFCFC"/>
                </a:highlight>
                <a:latin typeface="Lato"/>
                <a:ea typeface="Lato"/>
                <a:cs typeface="Lato"/>
                <a:sym typeface="Lato"/>
              </a:rPr>
              <a:t>Service components to be deployed as stand-alone (i.e not part of DCAE service composition flow) can use the blueprint-generator utility to create deployment yaml. The generated blueprint can be uploaded to inventory and deployed from Dashboard directly.</a:t>
            </a:r>
            <a:endParaRPr sz="1010">
              <a:solidFill>
                <a:srgbClr val="404040"/>
              </a:solidFill>
              <a:highlight>
                <a:srgbClr val="FCFCFC"/>
              </a:highlight>
              <a:latin typeface="Lato"/>
              <a:ea typeface="Lato"/>
              <a:cs typeface="Lato"/>
              <a:sym typeface="Lato"/>
            </a:endParaRPr>
          </a:p>
        </p:txBody>
      </p:sp>
      <p:sp>
        <p:nvSpPr>
          <p:cNvPr id="180" name="Google Shape;180;p27"/>
          <p:cNvSpPr txBox="1"/>
          <p:nvPr/>
        </p:nvSpPr>
        <p:spPr>
          <a:xfrm>
            <a:off x="3004000" y="1152475"/>
            <a:ext cx="5513700" cy="600300"/>
          </a:xfrm>
          <a:prstGeom prst="rect">
            <a:avLst/>
          </a:prstGeom>
          <a:solidFill>
            <a:srgbClr val="E1E4E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How to Run the blueprint generator.</a:t>
            </a:r>
            <a:endParaRPr sz="900"/>
          </a:p>
          <a:p>
            <a:pPr indent="0" lvl="0" marL="0" rtl="0" algn="l">
              <a:spcBef>
                <a:spcPts val="0"/>
              </a:spcBef>
              <a:spcAft>
                <a:spcPts val="0"/>
              </a:spcAft>
              <a:buNone/>
            </a:pPr>
            <a:r>
              <a:rPr lang="en" sz="900"/>
              <a:t>$ </a:t>
            </a:r>
            <a:r>
              <a:rPr lang="en" sz="900"/>
              <a:t>java -jar blueprint-generator-onap-executable-1.7.3.jar app ONAP -p blueprint_output -i rcc_spec.json -n TestAppBlueprint -d</a:t>
            </a:r>
            <a:endParaRPr sz="900"/>
          </a:p>
        </p:txBody>
      </p:sp>
      <p:sp>
        <p:nvSpPr>
          <p:cNvPr id="181" name="Google Shape;181;p27"/>
          <p:cNvSpPr txBox="1"/>
          <p:nvPr/>
        </p:nvSpPr>
        <p:spPr>
          <a:xfrm>
            <a:off x="3004000" y="2207900"/>
            <a:ext cx="5513700" cy="2401200"/>
          </a:xfrm>
          <a:prstGeom prst="rect">
            <a:avLst/>
          </a:prstGeom>
          <a:solidFill>
            <a:srgbClr val="E1E4E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Options:</a:t>
            </a:r>
            <a:endParaRPr sz="900"/>
          </a:p>
          <a:p>
            <a:pPr indent="0" lvl="0" marL="0" rtl="0" algn="l">
              <a:spcBef>
                <a:spcPts val="0"/>
              </a:spcBef>
              <a:spcAft>
                <a:spcPts val="0"/>
              </a:spcAft>
              <a:buNone/>
            </a:pPr>
            <a:r>
              <a:t/>
            </a:r>
            <a:endParaRPr sz="900"/>
          </a:p>
          <a:p>
            <a:pPr indent="0" lvl="0" marL="0" rtl="0" algn="l">
              <a:spcBef>
                <a:spcPts val="0"/>
              </a:spcBef>
              <a:spcAft>
                <a:spcPts val="0"/>
              </a:spcAft>
              <a:buClr>
                <a:schemeClr val="dk1"/>
              </a:buClr>
              <a:buSzPts val="1100"/>
              <a:buFont typeface="Arial"/>
              <a:buNone/>
            </a:pPr>
            <a:r>
              <a:rPr lang="en" sz="900"/>
              <a:t>-i OR --component-spec: The path of the ONAP Blueprint INPUT JSON SPEC FILE (Required)</a:t>
            </a:r>
            <a:endParaRPr sz="900"/>
          </a:p>
          <a:p>
            <a:pPr indent="0" lvl="0" marL="0" rtl="0" algn="l">
              <a:spcBef>
                <a:spcPts val="0"/>
              </a:spcBef>
              <a:spcAft>
                <a:spcPts val="0"/>
              </a:spcAft>
              <a:buClr>
                <a:schemeClr val="dk1"/>
              </a:buClr>
              <a:buSzPts val="1100"/>
              <a:buFont typeface="Arial"/>
              <a:buNone/>
            </a:pPr>
            <a:r>
              <a:rPr lang="en" sz="900"/>
              <a:t>-p OR --blueprint-path: The path of the ONAP Blueprint OUTPUT where it will be saved (Required)</a:t>
            </a:r>
            <a:endParaRPr sz="900"/>
          </a:p>
          <a:p>
            <a:pPr indent="0" lvl="0" marL="0" rtl="0" algn="l">
              <a:spcBef>
                <a:spcPts val="0"/>
              </a:spcBef>
              <a:spcAft>
                <a:spcPts val="0"/>
              </a:spcAft>
              <a:buClr>
                <a:schemeClr val="dk1"/>
              </a:buClr>
              <a:buSzPts val="1100"/>
              <a:buFont typeface="Arial"/>
              <a:buNone/>
            </a:pPr>
            <a:r>
              <a:rPr lang="en" sz="900"/>
              <a:t>-n OR --blueprint-name: The NAME of the ONAP Blueprint OUTPUT that will be created (Optional)</a:t>
            </a:r>
            <a:endParaRPr sz="900"/>
          </a:p>
          <a:p>
            <a:pPr indent="0" lvl="0" marL="0" rtl="0" algn="l">
              <a:spcBef>
                <a:spcPts val="0"/>
              </a:spcBef>
              <a:spcAft>
                <a:spcPts val="0"/>
              </a:spcAft>
              <a:buClr>
                <a:schemeClr val="dk1"/>
              </a:buClr>
              <a:buSzPts val="1100"/>
              <a:buFont typeface="Arial"/>
              <a:buNone/>
            </a:pPr>
            <a:r>
              <a:rPr lang="en" sz="900"/>
              <a:t>-t OR --imports: The path of the ONAP Blueprint IMPORT FILE (Optional)</a:t>
            </a:r>
            <a:endParaRPr sz="900"/>
          </a:p>
          <a:p>
            <a:pPr indent="0" lvl="0" marL="0" rtl="0" algn="l">
              <a:spcBef>
                <a:spcPts val="0"/>
              </a:spcBef>
              <a:spcAft>
                <a:spcPts val="0"/>
              </a:spcAft>
              <a:buClr>
                <a:schemeClr val="dk1"/>
              </a:buClr>
              <a:buSzPts val="1100"/>
              <a:buFont typeface="Arial"/>
              <a:buNone/>
            </a:pPr>
            <a:r>
              <a:rPr lang="en" sz="900"/>
              <a:t>-o OR --service-name-override: The Value used to OVERRIDE the SERVICE NAME of the ONAP Blueprint  (Optional)</a:t>
            </a:r>
            <a:endParaRPr sz="900"/>
          </a:p>
          <a:p>
            <a:pPr indent="0" lvl="0" marL="0" rtl="0" algn="l">
              <a:spcBef>
                <a:spcPts val="0"/>
              </a:spcBef>
              <a:spcAft>
                <a:spcPts val="0"/>
              </a:spcAft>
              <a:buClr>
                <a:schemeClr val="dk1"/>
              </a:buClr>
              <a:buSzPts val="1100"/>
              <a:buFont typeface="Arial"/>
              <a:buNone/>
            </a:pPr>
            <a:r>
              <a:rPr lang="en" sz="900"/>
              <a:t>-d OR --dmaap-plugin: The option to create a ONAP Blueprint with DMAAP Plugin (Optional)</a:t>
            </a:r>
            <a:endParaRPr sz="900"/>
          </a:p>
          <a:p>
            <a:pPr indent="0" lvl="0" marL="0" rtl="0" algn="l">
              <a:spcBef>
                <a:spcPts val="0"/>
              </a:spcBef>
              <a:spcAft>
                <a:spcPts val="0"/>
              </a:spcAft>
              <a:buNone/>
            </a:pPr>
            <a:r>
              <a:t/>
            </a:r>
            <a:endParaRPr sz="900"/>
          </a:p>
          <a:p>
            <a:pPr indent="0" lvl="0" marL="0" rtl="0" algn="l">
              <a:spcBef>
                <a:spcPts val="0"/>
              </a:spcBef>
              <a:spcAft>
                <a:spcPts val="0"/>
              </a:spcAft>
              <a:buClr>
                <a:schemeClr val="dk1"/>
              </a:buClr>
              <a:buSzPts val="1100"/>
              <a:buFont typeface="Arial"/>
              <a:buNone/>
            </a:pPr>
            <a:r>
              <a:rPr lang="en" sz="900"/>
              <a:t>Syntax to run from command line: </a:t>
            </a:r>
            <a:endParaRPr sz="900"/>
          </a:p>
          <a:p>
            <a:pPr indent="0" lvl="0" marL="0" rtl="0" algn="l">
              <a:spcBef>
                <a:spcPts val="0"/>
              </a:spcBef>
              <a:spcAft>
                <a:spcPts val="0"/>
              </a:spcAft>
              <a:buClr>
                <a:schemeClr val="dk1"/>
              </a:buClr>
              <a:buSzPts val="1100"/>
              <a:buFont typeface="Arial"/>
              <a:buNone/>
            </a:pPr>
            <a:r>
              <a:rPr lang="en" sz="900"/>
              <a:t>          For Blueprint : java -jar target/&lt;JAR Filename&gt;.jar app ONAP -i componentspec -p OutputBlueprintPath  -n Blueprintname -d </a:t>
            </a:r>
            <a:endParaRPr sz="900"/>
          </a:p>
          <a:p>
            <a:pPr indent="0" lvl="0" marL="0" rtl="0" algn="l">
              <a:spcBef>
                <a:spcPts val="0"/>
              </a:spcBef>
              <a:spcAft>
                <a:spcPts val="0"/>
              </a:spcAft>
              <a:buClr>
                <a:schemeClr val="dk1"/>
              </a:buClr>
              <a:buSzPts val="1100"/>
              <a:buFont typeface="Arial"/>
              <a:buNone/>
            </a:pPr>
            <a:r>
              <a:rPr lang="en" sz="900"/>
              <a:t>          For PolicyCreate: java -jar target/&lt;JAR Filename&gt;.jar app ONAP -type policycreate -i componentspec -p OutputPolicyPath</a:t>
            </a:r>
            <a:endParaRPr sz="900"/>
          </a:p>
          <a:p>
            <a:pPr indent="0" lvl="0" marL="0" rtl="0" algn="l">
              <a:spcBef>
                <a:spcPts val="0"/>
              </a:spcBef>
              <a:spcAft>
                <a:spcPts val="0"/>
              </a:spcAft>
              <a:buNone/>
            </a:pPr>
            <a:r>
              <a:t/>
            </a:r>
            <a:endParaRPr sz="900"/>
          </a:p>
        </p:txBody>
      </p:sp>
      <p:sp>
        <p:nvSpPr>
          <p:cNvPr id="182" name="Google Shape;182;p27"/>
          <p:cNvSpPr txBox="1"/>
          <p:nvPr/>
        </p:nvSpPr>
        <p:spPr>
          <a:xfrm>
            <a:off x="242675" y="4558925"/>
            <a:ext cx="7894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Code: </a:t>
            </a:r>
            <a:r>
              <a:rPr lang="en" sz="900" u="sng">
                <a:solidFill>
                  <a:schemeClr val="hlink"/>
                </a:solidFill>
                <a:hlinkClick r:id="rId3"/>
              </a:rPr>
              <a:t>https://github.com/onap/dcaegen2-platform-cli</a:t>
            </a:r>
            <a:endParaRPr sz="900"/>
          </a:p>
          <a:p>
            <a:pPr indent="0" lvl="0" marL="0" rtl="0" algn="l">
              <a:spcBef>
                <a:spcPts val="0"/>
              </a:spcBef>
              <a:spcAft>
                <a:spcPts val="0"/>
              </a:spcAft>
              <a:buNone/>
            </a:pPr>
            <a:r>
              <a:rPr lang="en" sz="900"/>
              <a:t>Doc: </a:t>
            </a:r>
            <a:r>
              <a:rPr lang="en" sz="900" u="sng">
                <a:solidFill>
                  <a:schemeClr val="hlink"/>
                </a:solidFill>
                <a:hlinkClick r:id="rId4"/>
              </a:rPr>
              <a:t>https://docs.onap.org/projects/onap-dcaegen2/en/istanbul/sections/design-components/blueprint_generator.html</a:t>
            </a:r>
            <a:endParaRPr sz="900"/>
          </a:p>
          <a:p>
            <a:pPr indent="0" lvl="0" marL="0" rtl="0" algn="l">
              <a:spcBef>
                <a:spcPts val="0"/>
              </a:spcBef>
              <a:spcAft>
                <a:spcPts val="0"/>
              </a:spcAft>
              <a:buNone/>
            </a:pPr>
            <a:r>
              <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Onboarding Flow</a:t>
            </a:r>
            <a:endParaRPr/>
          </a:p>
        </p:txBody>
      </p:sp>
      <p:sp>
        <p:nvSpPr>
          <p:cNvPr id="188" name="Google Shape;188;p28"/>
          <p:cNvSpPr txBox="1"/>
          <p:nvPr>
            <p:ph idx="1" type="body"/>
          </p:nvPr>
        </p:nvSpPr>
        <p:spPr>
          <a:xfrm>
            <a:off x="235500" y="1152475"/>
            <a:ext cx="8520600" cy="12891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200">
                <a:solidFill>
                  <a:srgbClr val="404040"/>
                </a:solidFill>
                <a:highlight>
                  <a:srgbClr val="FCFCFC"/>
                </a:highlight>
                <a:latin typeface="Lato"/>
                <a:ea typeface="Lato"/>
                <a:cs typeface="Lato"/>
                <a:sym typeface="Lato"/>
              </a:rPr>
              <a:t>Defining the data formats if they don’t already exist.A component is a software application that performs a function. It doesn’t run independently; it depends upon other components. The upstream and downstream components must </a:t>
            </a:r>
            <a:r>
              <a:rPr i="1" lang="en" sz="1200">
                <a:solidFill>
                  <a:srgbClr val="404040"/>
                </a:solidFill>
                <a:highlight>
                  <a:srgbClr val="FCFCFC"/>
                </a:highlight>
                <a:latin typeface="Lato"/>
                <a:ea typeface="Lato"/>
                <a:cs typeface="Lato"/>
                <a:sym typeface="Lato"/>
              </a:rPr>
              <a:t>speak</a:t>
            </a:r>
            <a:r>
              <a:rPr lang="en" sz="1200">
                <a:solidFill>
                  <a:srgbClr val="404040"/>
                </a:solidFill>
                <a:highlight>
                  <a:srgbClr val="FCFCFC"/>
                </a:highlight>
                <a:latin typeface="Lato"/>
                <a:ea typeface="Lato"/>
                <a:cs typeface="Lato"/>
                <a:sym typeface="Lato"/>
              </a:rPr>
              <a:t> the same vocabulary or </a:t>
            </a:r>
            <a:r>
              <a:rPr i="1" lang="en" sz="1200">
                <a:solidFill>
                  <a:srgbClr val="404040"/>
                </a:solidFill>
                <a:highlight>
                  <a:srgbClr val="FCFCFC"/>
                </a:highlight>
                <a:latin typeface="Lato"/>
                <a:ea typeface="Lato"/>
                <a:cs typeface="Lato"/>
                <a:sym typeface="Lato"/>
              </a:rPr>
              <a:t>data format</a:t>
            </a:r>
            <a:r>
              <a:rPr lang="en" sz="1200">
                <a:solidFill>
                  <a:srgbClr val="404040"/>
                </a:solidFill>
                <a:highlight>
                  <a:srgbClr val="FCFCFC"/>
                </a:highlight>
                <a:latin typeface="Lato"/>
                <a:ea typeface="Lato"/>
                <a:cs typeface="Lato"/>
                <a:sym typeface="Lato"/>
              </a:rPr>
              <a:t>.</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None/>
            </a:pPr>
            <a:r>
              <a:rPr lang="en" sz="1200">
                <a:solidFill>
                  <a:srgbClr val="404040"/>
                </a:solidFill>
                <a:highlight>
                  <a:srgbClr val="FCFCFC"/>
                </a:highlight>
                <a:latin typeface="Lato"/>
                <a:ea typeface="Lato"/>
                <a:cs typeface="Lato"/>
                <a:sym typeface="Lato"/>
              </a:rPr>
              <a:t>Defining the component specification. The component specification is a JSON artifact that fully specifies the component, it’s interfaces, and configuration. </a:t>
            </a:r>
            <a:endParaRPr/>
          </a:p>
        </p:txBody>
      </p:sp>
      <p:sp>
        <p:nvSpPr>
          <p:cNvPr id="189" name="Google Shape;189;p28"/>
          <p:cNvSpPr txBox="1"/>
          <p:nvPr/>
        </p:nvSpPr>
        <p:spPr>
          <a:xfrm>
            <a:off x="311700" y="2441625"/>
            <a:ext cx="2510700" cy="2170800"/>
          </a:xfrm>
          <a:prstGeom prst="rect">
            <a:avLst/>
          </a:prstGeom>
          <a:solidFill>
            <a:srgbClr val="D9D9D9"/>
          </a:solid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 sz="750">
                <a:solidFill>
                  <a:srgbClr val="172B4D"/>
                </a:solidFill>
                <a:latin typeface="Roboto"/>
                <a:ea typeface="Roboto"/>
                <a:cs typeface="Roboto"/>
                <a:sym typeface="Roboto"/>
              </a:rPr>
              <a:t>onboard a data format and a component</a:t>
            </a:r>
            <a:endParaRPr b="1" sz="750">
              <a:solidFill>
                <a:srgbClr val="172B4D"/>
              </a:solidFill>
              <a:latin typeface="Roboto"/>
              <a:ea typeface="Roboto"/>
              <a:cs typeface="Roboto"/>
              <a:sym typeface="Roboto"/>
            </a:endParaRPr>
          </a:p>
          <a:p>
            <a:pPr indent="0" lvl="0" marL="0" rtl="0" algn="l">
              <a:lnSpc>
                <a:spcPct val="115000"/>
              </a:lnSpc>
              <a:spcBef>
                <a:spcPts val="800"/>
              </a:spcBef>
              <a:spcAft>
                <a:spcPts val="0"/>
              </a:spcAft>
              <a:buNone/>
            </a:pPr>
            <a:r>
              <a:rPr lang="en" sz="750">
                <a:solidFill>
                  <a:srgbClr val="172B4D"/>
                </a:solidFill>
                <a:latin typeface="Roboto"/>
                <a:ea typeface="Roboto"/>
                <a:cs typeface="Roboto"/>
                <a:sym typeface="Roboto"/>
              </a:rPr>
              <a:t>Each component has a description that tells what it does.</a:t>
            </a:r>
            <a:endParaRPr sz="750">
              <a:solidFill>
                <a:srgbClr val="172B4D"/>
              </a:solidFill>
              <a:latin typeface="Roboto"/>
              <a:ea typeface="Roboto"/>
              <a:cs typeface="Roboto"/>
              <a:sym typeface="Roboto"/>
            </a:endParaRPr>
          </a:p>
          <a:p>
            <a:pPr indent="0" lvl="0" marL="0" rtl="0" algn="l">
              <a:lnSpc>
                <a:spcPct val="115000"/>
              </a:lnSpc>
              <a:spcBef>
                <a:spcPts val="800"/>
              </a:spcBef>
              <a:spcAft>
                <a:spcPts val="0"/>
              </a:spcAft>
              <a:buNone/>
            </a:pPr>
            <a:r>
              <a:rPr lang="en" sz="750">
                <a:solidFill>
                  <a:srgbClr val="172B4D"/>
                </a:solidFill>
                <a:latin typeface="Roboto"/>
                <a:ea typeface="Roboto"/>
                <a:cs typeface="Roboto"/>
                <a:sym typeface="Roboto"/>
              </a:rPr>
              <a:t>These requests would be of the type-</a:t>
            </a:r>
            <a:endParaRPr sz="750">
              <a:solidFill>
                <a:srgbClr val="172B4D"/>
              </a:solidFill>
              <a:latin typeface="Roboto"/>
              <a:ea typeface="Roboto"/>
              <a:cs typeface="Roboto"/>
              <a:sym typeface="Roboto"/>
            </a:endParaRPr>
          </a:p>
          <a:p>
            <a:pPr indent="0" lvl="0" marL="0" rtl="0" algn="l">
              <a:lnSpc>
                <a:spcPct val="115000"/>
              </a:lnSpc>
              <a:spcBef>
                <a:spcPts val="800"/>
              </a:spcBef>
              <a:spcAft>
                <a:spcPts val="0"/>
              </a:spcAft>
              <a:buNone/>
            </a:pPr>
            <a:r>
              <a:rPr lang="en" sz="750">
                <a:solidFill>
                  <a:srgbClr val="172B4D"/>
                </a:solidFill>
                <a:latin typeface="Courier New"/>
                <a:ea typeface="Courier New"/>
                <a:cs typeface="Courier New"/>
                <a:sym typeface="Courier New"/>
              </a:rPr>
              <a:t>curl -X POST http://&lt;onboardingapi host&gt;/onboarding/dataformats 	-H "Content-Type: application/json" -d @&lt;filepath to request&gt;</a:t>
            </a:r>
            <a:endParaRPr sz="750">
              <a:solidFill>
                <a:srgbClr val="172B4D"/>
              </a:solidFill>
              <a:latin typeface="Courier New"/>
              <a:ea typeface="Courier New"/>
              <a:cs typeface="Courier New"/>
              <a:sym typeface="Courier New"/>
            </a:endParaRPr>
          </a:p>
          <a:p>
            <a:pPr indent="0" lvl="0" marL="0" rtl="0" algn="l">
              <a:lnSpc>
                <a:spcPct val="115000"/>
              </a:lnSpc>
              <a:spcBef>
                <a:spcPts val="800"/>
              </a:spcBef>
              <a:spcAft>
                <a:spcPts val="0"/>
              </a:spcAft>
              <a:buNone/>
            </a:pPr>
            <a:r>
              <a:rPr lang="en" sz="750">
                <a:solidFill>
                  <a:srgbClr val="172B4D"/>
                </a:solidFill>
                <a:latin typeface="Courier New"/>
                <a:ea typeface="Courier New"/>
                <a:cs typeface="Courier New"/>
                <a:sym typeface="Courier New"/>
              </a:rPr>
              <a:t>curl -X POST http://&lt;onboardingapi host&gt;/onboarding/components 	-H "Content-Type: application/json" -d @&lt;filepath to request&gt;   </a:t>
            </a:r>
            <a:endParaRPr sz="750">
              <a:solidFill>
                <a:srgbClr val="172B4D"/>
              </a:solidFill>
              <a:latin typeface="Courier New"/>
              <a:ea typeface="Courier New"/>
              <a:cs typeface="Courier New"/>
              <a:sym typeface="Courier New"/>
            </a:endParaRPr>
          </a:p>
        </p:txBody>
      </p:sp>
      <p:sp>
        <p:nvSpPr>
          <p:cNvPr id="190" name="Google Shape;190;p28"/>
          <p:cNvSpPr txBox="1"/>
          <p:nvPr/>
        </p:nvSpPr>
        <p:spPr>
          <a:xfrm>
            <a:off x="3391650" y="2096975"/>
            <a:ext cx="2360700" cy="25845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0"/>
              </a:spcBef>
              <a:spcAft>
                <a:spcPts val="0"/>
              </a:spcAft>
              <a:buNone/>
            </a:pPr>
            <a:r>
              <a:rPr b="1" lang="en" sz="1000">
                <a:solidFill>
                  <a:srgbClr val="404040"/>
                </a:solidFill>
                <a:highlight>
                  <a:srgbClr val="FCFCFC"/>
                </a:highlight>
                <a:latin typeface="Lato"/>
                <a:ea typeface="Lato"/>
                <a:cs typeface="Lato"/>
                <a:sym typeface="Lato"/>
              </a:rPr>
              <a:t>Component Spec for DCAE-VES-Collector :</a:t>
            </a:r>
            <a:r>
              <a:rPr lang="en" sz="1000">
                <a:solidFill>
                  <a:srgbClr val="404040"/>
                </a:solidFill>
                <a:highlight>
                  <a:srgbClr val="FCFCFC"/>
                </a:highlight>
                <a:latin typeface="Lato"/>
                <a:ea typeface="Lato"/>
                <a:cs typeface="Lato"/>
                <a:sym typeface="Lato"/>
              </a:rPr>
              <a:t> </a:t>
            </a:r>
            <a:r>
              <a:rPr lang="en" sz="1000">
                <a:solidFill>
                  <a:srgbClr val="2980B9"/>
                </a:solidFill>
                <a:highlight>
                  <a:srgbClr val="FCFCFC"/>
                </a:highlight>
                <a:uFill>
                  <a:noFill/>
                </a:uFill>
                <a:latin typeface="Lato"/>
                <a:ea typeface="Lato"/>
                <a:cs typeface="Lato"/>
                <a:sym typeface="Lato"/>
                <a:hlinkClick r:id="rId3">
                  <a:extLst>
                    <a:ext uri="{A12FA001-AC4F-418D-AE19-62706E023703}">
                      <ahyp:hlinkClr val="tx"/>
                    </a:ext>
                  </a:extLst>
                </a:hlinkClick>
              </a:rPr>
              <a:t>https://git.onap.org/dcaegen2/collectors/ves/tree/dpo/spec/vescollector-componentspec.json</a:t>
            </a:r>
            <a:endParaRPr sz="1000">
              <a:solidFill>
                <a:srgbClr val="2980B9"/>
              </a:solidFill>
              <a:highlight>
                <a:srgbClr val="FCFCFC"/>
              </a:highlight>
              <a:latin typeface="Lato"/>
              <a:ea typeface="Lato"/>
              <a:cs typeface="Lato"/>
              <a:sym typeface="Lato"/>
            </a:endParaRPr>
          </a:p>
          <a:p>
            <a:pPr indent="0" lvl="0" marL="0" rtl="0" algn="l">
              <a:lnSpc>
                <a:spcPct val="163636"/>
              </a:lnSpc>
              <a:spcBef>
                <a:spcPts val="1800"/>
              </a:spcBef>
              <a:spcAft>
                <a:spcPts val="1800"/>
              </a:spcAft>
              <a:buNone/>
            </a:pPr>
            <a:r>
              <a:rPr b="1" lang="en" sz="1000">
                <a:solidFill>
                  <a:srgbClr val="404040"/>
                </a:solidFill>
                <a:highlight>
                  <a:srgbClr val="FCFCFC"/>
                </a:highlight>
                <a:latin typeface="Lato"/>
                <a:ea typeface="Lato"/>
                <a:cs typeface="Lato"/>
                <a:sym typeface="Lato"/>
              </a:rPr>
              <a:t>Component Spec for DCAE-TCAgen2 :</a:t>
            </a:r>
            <a:r>
              <a:rPr lang="en" sz="1000">
                <a:solidFill>
                  <a:srgbClr val="404040"/>
                </a:solidFill>
                <a:highlight>
                  <a:srgbClr val="FCFCFC"/>
                </a:highlight>
                <a:latin typeface="Lato"/>
                <a:ea typeface="Lato"/>
                <a:cs typeface="Lato"/>
                <a:sym typeface="Lato"/>
              </a:rPr>
              <a:t> </a:t>
            </a:r>
            <a:r>
              <a:rPr lang="en" sz="1000">
                <a:solidFill>
                  <a:srgbClr val="2980B9"/>
                </a:solidFill>
                <a:highlight>
                  <a:srgbClr val="FCFCFC"/>
                </a:highlight>
                <a:uFill>
                  <a:noFill/>
                </a:uFill>
                <a:latin typeface="Lato"/>
                <a:ea typeface="Lato"/>
                <a:cs typeface="Lato"/>
                <a:sym typeface="Lato"/>
                <a:hlinkClick r:id="rId4">
                  <a:extLst>
                    <a:ext uri="{A12FA001-AC4F-418D-AE19-62706E023703}">
                      <ahyp:hlinkClr val="tx"/>
                    </a:ext>
                  </a:extLst>
                </a:hlinkClick>
              </a:rPr>
              <a:t>https://git.onap.org/dcaegen2/collectors/ves/tree/dpo/spec/vescollector-componentspec.json</a:t>
            </a:r>
            <a:endParaRPr sz="1000">
              <a:solidFill>
                <a:srgbClr val="2980B9"/>
              </a:solidFill>
              <a:highlight>
                <a:srgbClr val="FCFCFC"/>
              </a:highlight>
              <a:latin typeface="Lato"/>
              <a:ea typeface="Lato"/>
              <a:cs typeface="Lato"/>
              <a:sym typeface="Lato"/>
            </a:endParaRPr>
          </a:p>
        </p:txBody>
      </p:sp>
      <p:sp>
        <p:nvSpPr>
          <p:cNvPr id="191" name="Google Shape;191;p28"/>
          <p:cNvSpPr txBox="1"/>
          <p:nvPr/>
        </p:nvSpPr>
        <p:spPr>
          <a:xfrm>
            <a:off x="6106250" y="2231975"/>
            <a:ext cx="2920800" cy="27987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0"/>
              </a:spcBef>
              <a:spcAft>
                <a:spcPts val="0"/>
              </a:spcAft>
              <a:buNone/>
            </a:pPr>
            <a:r>
              <a:rPr b="1" lang="en" sz="800">
                <a:solidFill>
                  <a:srgbClr val="404040"/>
                </a:solidFill>
                <a:highlight>
                  <a:srgbClr val="FCFCFC"/>
                </a:highlight>
                <a:latin typeface="Lato"/>
                <a:ea typeface="Lato"/>
                <a:cs typeface="Lato"/>
                <a:sym typeface="Lato"/>
              </a:rPr>
              <a:t>VES 5.28.4 Data Format :</a:t>
            </a:r>
            <a:r>
              <a:rPr lang="en" sz="800">
                <a:solidFill>
                  <a:srgbClr val="404040"/>
                </a:solidFill>
                <a:highlight>
                  <a:srgbClr val="FCFCFC"/>
                </a:highlight>
                <a:latin typeface="Lato"/>
                <a:ea typeface="Lato"/>
                <a:cs typeface="Lato"/>
                <a:sym typeface="Lato"/>
              </a:rPr>
              <a:t> </a:t>
            </a:r>
            <a:r>
              <a:rPr lang="en" sz="800">
                <a:solidFill>
                  <a:srgbClr val="2980B9"/>
                </a:solidFill>
                <a:highlight>
                  <a:srgbClr val="FCFCFC"/>
                </a:highlight>
                <a:uFill>
                  <a:noFill/>
                </a:uFill>
                <a:latin typeface="Lato"/>
                <a:ea typeface="Lato"/>
                <a:cs typeface="Lato"/>
                <a:sym typeface="Lato"/>
                <a:hlinkClick r:id="rId5">
                  <a:extLst>
                    <a:ext uri="{A12FA001-AC4F-418D-AE19-62706E023703}">
                      <ahyp:hlinkClr val="tx"/>
                    </a:ext>
                  </a:extLst>
                </a:hlinkClick>
              </a:rPr>
              <a:t>https://git.onap.org/dcaegen2/collectors/ves/tree/dpo/data-formats/VES-5.28.4-dataformat.json</a:t>
            </a:r>
            <a:endParaRPr sz="800">
              <a:solidFill>
                <a:srgbClr val="2980B9"/>
              </a:solidFill>
              <a:highlight>
                <a:srgbClr val="FCFCFC"/>
              </a:highlight>
              <a:latin typeface="Lato"/>
              <a:ea typeface="Lato"/>
              <a:cs typeface="Lato"/>
              <a:sym typeface="Lato"/>
            </a:endParaRPr>
          </a:p>
          <a:p>
            <a:pPr indent="0" lvl="0" marL="0" rtl="0" algn="l">
              <a:lnSpc>
                <a:spcPct val="163636"/>
              </a:lnSpc>
              <a:spcBef>
                <a:spcPts val="1800"/>
              </a:spcBef>
              <a:spcAft>
                <a:spcPts val="0"/>
              </a:spcAft>
              <a:buNone/>
            </a:pPr>
            <a:r>
              <a:rPr b="1" lang="en" sz="800">
                <a:solidFill>
                  <a:srgbClr val="404040"/>
                </a:solidFill>
                <a:highlight>
                  <a:srgbClr val="FCFCFC"/>
                </a:highlight>
                <a:latin typeface="Lato"/>
                <a:ea typeface="Lato"/>
                <a:cs typeface="Lato"/>
                <a:sym typeface="Lato"/>
              </a:rPr>
              <a:t>VES Collector Response Data Format :</a:t>
            </a:r>
            <a:r>
              <a:rPr lang="en" sz="800">
                <a:solidFill>
                  <a:srgbClr val="404040"/>
                </a:solidFill>
                <a:highlight>
                  <a:srgbClr val="FCFCFC"/>
                </a:highlight>
                <a:latin typeface="Lato"/>
                <a:ea typeface="Lato"/>
                <a:cs typeface="Lato"/>
                <a:sym typeface="Lato"/>
              </a:rPr>
              <a:t> </a:t>
            </a:r>
            <a:r>
              <a:rPr lang="en" sz="800">
                <a:solidFill>
                  <a:srgbClr val="2980B9"/>
                </a:solidFill>
                <a:highlight>
                  <a:srgbClr val="FCFCFC"/>
                </a:highlight>
                <a:uFill>
                  <a:noFill/>
                </a:uFill>
                <a:latin typeface="Lato"/>
                <a:ea typeface="Lato"/>
                <a:cs typeface="Lato"/>
                <a:sym typeface="Lato"/>
                <a:hlinkClick r:id="rId6">
                  <a:extLst>
                    <a:ext uri="{A12FA001-AC4F-418D-AE19-62706E023703}">
                      <ahyp:hlinkClr val="tx"/>
                    </a:ext>
                  </a:extLst>
                </a:hlinkClick>
              </a:rPr>
              <a:t>https://git.onap.org/dcaegen2/collectors/ves/tree/dpo/data-formats/ves-response.json</a:t>
            </a:r>
            <a:endParaRPr sz="800">
              <a:solidFill>
                <a:srgbClr val="2980B9"/>
              </a:solidFill>
              <a:highlight>
                <a:srgbClr val="FCFCFC"/>
              </a:highlight>
              <a:latin typeface="Lato"/>
              <a:ea typeface="Lato"/>
              <a:cs typeface="Lato"/>
              <a:sym typeface="Lato"/>
            </a:endParaRPr>
          </a:p>
          <a:p>
            <a:pPr indent="0" lvl="0" marL="0" rtl="0" algn="l">
              <a:lnSpc>
                <a:spcPct val="163636"/>
              </a:lnSpc>
              <a:spcBef>
                <a:spcPts val="1800"/>
              </a:spcBef>
              <a:spcAft>
                <a:spcPts val="0"/>
              </a:spcAft>
              <a:buNone/>
            </a:pPr>
            <a:r>
              <a:rPr b="1" lang="en" sz="800">
                <a:solidFill>
                  <a:srgbClr val="404040"/>
                </a:solidFill>
                <a:highlight>
                  <a:srgbClr val="FCFCFC"/>
                </a:highlight>
                <a:latin typeface="Lato"/>
                <a:ea typeface="Lato"/>
                <a:cs typeface="Lato"/>
                <a:sym typeface="Lato"/>
              </a:rPr>
              <a:t>TCA CL Data Format :</a:t>
            </a:r>
            <a:r>
              <a:rPr lang="en" sz="800">
                <a:solidFill>
                  <a:srgbClr val="404040"/>
                </a:solidFill>
                <a:highlight>
                  <a:srgbClr val="FCFCFC"/>
                </a:highlight>
                <a:latin typeface="Lato"/>
                <a:ea typeface="Lato"/>
                <a:cs typeface="Lato"/>
                <a:sym typeface="Lato"/>
              </a:rPr>
              <a:t> </a:t>
            </a:r>
            <a:r>
              <a:rPr lang="en" sz="800">
                <a:solidFill>
                  <a:srgbClr val="2980B9"/>
                </a:solidFill>
                <a:highlight>
                  <a:srgbClr val="FCFCFC"/>
                </a:highlight>
                <a:uFill>
                  <a:noFill/>
                </a:uFill>
                <a:latin typeface="Lato"/>
                <a:ea typeface="Lato"/>
                <a:cs typeface="Lato"/>
                <a:sym typeface="Lato"/>
                <a:hlinkClick r:id="rId7">
                  <a:extLst>
                    <a:ext uri="{A12FA001-AC4F-418D-AE19-62706E023703}">
                      <ahyp:hlinkClr val="tx"/>
                    </a:ext>
                  </a:extLst>
                </a:hlinkClick>
              </a:rPr>
              <a:t>https://git.onap.org/dcaegen2/analytics/tca-gen2/tree/dcae-analytics/dpo/dcaeCLOutput.json</a:t>
            </a:r>
            <a:endParaRPr sz="800">
              <a:solidFill>
                <a:srgbClr val="2980B9"/>
              </a:solidFill>
              <a:highlight>
                <a:srgbClr val="FCFCFC"/>
              </a:highlight>
              <a:latin typeface="Lato"/>
              <a:ea typeface="Lato"/>
              <a:cs typeface="Lato"/>
              <a:sym typeface="Lato"/>
            </a:endParaRPr>
          </a:p>
          <a:p>
            <a:pPr indent="0" lvl="0" marL="0" rtl="0" algn="l">
              <a:lnSpc>
                <a:spcPct val="115000"/>
              </a:lnSpc>
              <a:spcBef>
                <a:spcPts val="1800"/>
              </a:spcBef>
              <a:spcAft>
                <a:spcPts val="0"/>
              </a:spcAft>
              <a:buNone/>
            </a:pPr>
            <a:r>
              <a:t/>
            </a:r>
            <a:endParaRPr sz="700">
              <a:solidFill>
                <a:schemeClr val="dk1"/>
              </a:solidFill>
            </a:endParaRPr>
          </a:p>
        </p:txBody>
      </p:sp>
      <p:sp>
        <p:nvSpPr>
          <p:cNvPr id="192" name="Google Shape;192;p28"/>
          <p:cNvSpPr/>
          <p:nvPr/>
        </p:nvSpPr>
        <p:spPr>
          <a:xfrm>
            <a:off x="0" y="1017725"/>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93" name="Google Shape;193;p28"/>
          <p:cNvSpPr/>
          <p:nvPr/>
        </p:nvSpPr>
        <p:spPr>
          <a:xfrm>
            <a:off x="0" y="2306875"/>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Onboarding Flow Cont..</a:t>
            </a:r>
            <a:endParaRPr/>
          </a:p>
        </p:txBody>
      </p:sp>
      <p:sp>
        <p:nvSpPr>
          <p:cNvPr id="199" name="Google Shape;199;p29"/>
          <p:cNvSpPr txBox="1"/>
          <p:nvPr/>
        </p:nvSpPr>
        <p:spPr>
          <a:xfrm>
            <a:off x="188600" y="1331350"/>
            <a:ext cx="8466000" cy="79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 sz="800">
                <a:solidFill>
                  <a:schemeClr val="dk1"/>
                </a:solidFill>
              </a:rPr>
              <a:t>Verify the resources were created using</a:t>
            </a:r>
            <a:endParaRPr b="1" sz="800">
              <a:solidFill>
                <a:schemeClr val="dk1"/>
              </a:solidFill>
            </a:endParaRPr>
          </a:p>
          <a:p>
            <a:pPr indent="0" lvl="0" marL="0" rtl="0" algn="l">
              <a:lnSpc>
                <a:spcPct val="115000"/>
              </a:lnSpc>
              <a:spcBef>
                <a:spcPts val="800"/>
              </a:spcBef>
              <a:spcAft>
                <a:spcPts val="0"/>
              </a:spcAft>
              <a:buNone/>
            </a:pPr>
            <a:r>
              <a:rPr lang="en" sz="800">
                <a:solidFill>
                  <a:schemeClr val="dk1"/>
                </a:solidFill>
                <a:latin typeface="Courier New"/>
                <a:ea typeface="Courier New"/>
                <a:cs typeface="Courier New"/>
                <a:sym typeface="Courier New"/>
              </a:rPr>
              <a:t>curl -X GET</a:t>
            </a:r>
            <a:r>
              <a:rPr lang="en" sz="800">
                <a:solidFill>
                  <a:schemeClr val="dk1"/>
                </a:solidFill>
                <a:uFill>
                  <a:noFill/>
                </a:uFill>
                <a:latin typeface="Courier New"/>
                <a:ea typeface="Courier New"/>
                <a:cs typeface="Courier New"/>
                <a:sym typeface="Courier New"/>
                <a:hlinkClick r:id="rId3">
                  <a:extLst>
                    <a:ext uri="{A12FA001-AC4F-418D-AE19-62706E023703}">
                      <ahyp:hlinkClr val="tx"/>
                    </a:ext>
                  </a:extLst>
                </a:hlinkClick>
              </a:rPr>
              <a:t> </a:t>
            </a:r>
            <a:r>
              <a:rPr lang="en" sz="800" u="sng">
                <a:solidFill>
                  <a:srgbClr val="0052CC"/>
                </a:solidFill>
                <a:latin typeface="Courier New"/>
                <a:ea typeface="Courier New"/>
                <a:cs typeface="Courier New"/>
                <a:sym typeface="Courier New"/>
                <a:hlinkClick r:id="rId4">
                  <a:extLst>
                    <a:ext uri="{A12FA001-AC4F-418D-AE19-62706E023703}">
                      <ahyp:hlinkClr val="tx"/>
                    </a:ext>
                  </a:extLst>
                </a:hlinkClick>
              </a:rPr>
              <a:t>http://</a:t>
            </a:r>
            <a:r>
              <a:rPr lang="en" sz="800" u="sng">
                <a:solidFill>
                  <a:srgbClr val="0052CC"/>
                </a:solidFill>
                <a:latin typeface="Courier New"/>
                <a:ea typeface="Courier New"/>
                <a:cs typeface="Courier New"/>
                <a:sym typeface="Courier New"/>
                <a:hlinkClick r:id="rId5">
                  <a:extLst>
                    <a:ext uri="{A12FA001-AC4F-418D-AE19-62706E023703}">
                      <ahyp:hlinkClr val="tx"/>
                    </a:ext>
                  </a:extLst>
                </a:hlinkClick>
              </a:rPr>
              <a:t>dcaemod.simpledemo.onap.org</a:t>
            </a:r>
            <a:r>
              <a:rPr lang="en" sz="800" u="sng">
                <a:solidFill>
                  <a:srgbClr val="0052CC"/>
                </a:solidFill>
                <a:latin typeface="Courier New"/>
                <a:ea typeface="Courier New"/>
                <a:cs typeface="Courier New"/>
                <a:sym typeface="Courier New"/>
                <a:hlinkClick r:id="rId6">
                  <a:extLst>
                    <a:ext uri="{A12FA001-AC4F-418D-AE19-62706E023703}">
                      <ahyp:hlinkClr val="tx"/>
                    </a:ext>
                  </a:extLst>
                </a:hlinkClick>
              </a:rPr>
              <a:t>/onboarding/dataformats</a:t>
            </a:r>
            <a:endParaRPr sz="800" u="sng">
              <a:solidFill>
                <a:srgbClr val="0052CC"/>
              </a:solidFill>
              <a:latin typeface="Courier New"/>
              <a:ea typeface="Courier New"/>
              <a:cs typeface="Courier New"/>
              <a:sym typeface="Courier New"/>
            </a:endParaRPr>
          </a:p>
          <a:p>
            <a:pPr indent="0" lvl="0" marL="0" rtl="0" algn="l">
              <a:lnSpc>
                <a:spcPct val="115000"/>
              </a:lnSpc>
              <a:spcBef>
                <a:spcPts val="800"/>
              </a:spcBef>
              <a:spcAft>
                <a:spcPts val="0"/>
              </a:spcAft>
              <a:buNone/>
            </a:pPr>
            <a:r>
              <a:rPr lang="en" sz="800">
                <a:solidFill>
                  <a:schemeClr val="dk1"/>
                </a:solidFill>
                <a:latin typeface="Courier New"/>
                <a:ea typeface="Courier New"/>
                <a:cs typeface="Courier New"/>
                <a:sym typeface="Courier New"/>
              </a:rPr>
              <a:t>curl -X GET</a:t>
            </a:r>
            <a:r>
              <a:rPr lang="en" sz="800">
                <a:solidFill>
                  <a:schemeClr val="dk1"/>
                </a:solidFill>
                <a:uFill>
                  <a:noFill/>
                </a:uFill>
                <a:latin typeface="Courier New"/>
                <a:ea typeface="Courier New"/>
                <a:cs typeface="Courier New"/>
                <a:sym typeface="Courier New"/>
                <a:hlinkClick r:id="rId7">
                  <a:extLst>
                    <a:ext uri="{A12FA001-AC4F-418D-AE19-62706E023703}">
                      <ahyp:hlinkClr val="tx"/>
                    </a:ext>
                  </a:extLst>
                </a:hlinkClick>
              </a:rPr>
              <a:t> </a:t>
            </a:r>
            <a:r>
              <a:rPr lang="en" sz="800" u="sng">
                <a:solidFill>
                  <a:srgbClr val="0052CC"/>
                </a:solidFill>
                <a:latin typeface="Courier New"/>
                <a:ea typeface="Courier New"/>
                <a:cs typeface="Courier New"/>
                <a:sym typeface="Courier New"/>
                <a:hlinkClick r:id="rId8">
                  <a:extLst>
                    <a:ext uri="{A12FA001-AC4F-418D-AE19-62706E023703}">
                      <ahyp:hlinkClr val="tx"/>
                    </a:ext>
                  </a:extLst>
                </a:hlinkClick>
              </a:rPr>
              <a:t>http://</a:t>
            </a:r>
            <a:r>
              <a:rPr lang="en" sz="800" u="sng">
                <a:solidFill>
                  <a:srgbClr val="0052CC"/>
                </a:solidFill>
                <a:latin typeface="Courier New"/>
                <a:ea typeface="Courier New"/>
                <a:cs typeface="Courier New"/>
                <a:sym typeface="Courier New"/>
                <a:hlinkClick r:id="rId9">
                  <a:extLst>
                    <a:ext uri="{A12FA001-AC4F-418D-AE19-62706E023703}">
                      <ahyp:hlinkClr val="tx"/>
                    </a:ext>
                  </a:extLst>
                </a:hlinkClick>
              </a:rPr>
              <a:t>dcaemod.simpledemo.onap.org</a:t>
            </a:r>
            <a:r>
              <a:rPr lang="en" sz="800" u="sng">
                <a:solidFill>
                  <a:srgbClr val="0052CC"/>
                </a:solidFill>
                <a:latin typeface="Courier New"/>
                <a:ea typeface="Courier New"/>
                <a:cs typeface="Courier New"/>
                <a:sym typeface="Courier New"/>
                <a:hlinkClick r:id="rId10">
                  <a:extLst>
                    <a:ext uri="{A12FA001-AC4F-418D-AE19-62706E023703}">
                      <ahyp:hlinkClr val="tx"/>
                    </a:ext>
                  </a:extLst>
                </a:hlinkClick>
              </a:rPr>
              <a:t>/onboarding/components</a:t>
            </a:r>
            <a:endParaRPr sz="800">
              <a:solidFill>
                <a:schemeClr val="dk1"/>
              </a:solidFill>
            </a:endParaRPr>
          </a:p>
        </p:txBody>
      </p:sp>
      <p:sp>
        <p:nvSpPr>
          <p:cNvPr id="200" name="Google Shape;200;p29"/>
          <p:cNvSpPr txBox="1"/>
          <p:nvPr/>
        </p:nvSpPr>
        <p:spPr>
          <a:xfrm>
            <a:off x="188600" y="2151125"/>
            <a:ext cx="8683800" cy="104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t/>
            </a:r>
            <a:endParaRPr sz="800">
              <a:solidFill>
                <a:schemeClr val="dk1"/>
              </a:solidFill>
            </a:endParaRPr>
          </a:p>
          <a:p>
            <a:pPr indent="0" lvl="0" marL="0" rtl="0" algn="l">
              <a:lnSpc>
                <a:spcPct val="115000"/>
              </a:lnSpc>
              <a:spcBef>
                <a:spcPts val="800"/>
              </a:spcBef>
              <a:spcAft>
                <a:spcPts val="0"/>
              </a:spcAft>
              <a:buNone/>
            </a:pPr>
            <a:r>
              <a:rPr b="1" lang="en" sz="800">
                <a:solidFill>
                  <a:schemeClr val="dk1"/>
                </a:solidFill>
              </a:rPr>
              <a:t>Verify the genprocessor (which polls onboarding periodically to convert component specs to nifi processor), converted the component</a:t>
            </a:r>
            <a:endParaRPr b="1" sz="800">
              <a:solidFill>
                <a:schemeClr val="dk1"/>
              </a:solidFill>
            </a:endParaRPr>
          </a:p>
          <a:p>
            <a:pPr indent="0" lvl="0" marL="0" rtl="0" algn="l">
              <a:lnSpc>
                <a:spcPct val="115000"/>
              </a:lnSpc>
              <a:spcBef>
                <a:spcPts val="800"/>
              </a:spcBef>
              <a:spcAft>
                <a:spcPts val="0"/>
              </a:spcAft>
              <a:buNone/>
            </a:pPr>
            <a:r>
              <a:rPr lang="en" sz="800">
                <a:solidFill>
                  <a:schemeClr val="dk1"/>
                </a:solidFill>
              </a:rPr>
              <a:t>Open </a:t>
            </a:r>
            <a:r>
              <a:rPr lang="en" sz="800" u="sng">
                <a:solidFill>
                  <a:srgbClr val="0052CC"/>
                </a:solidFill>
                <a:hlinkClick r:id="rId11">
                  <a:extLst>
                    <a:ext uri="{A12FA001-AC4F-418D-AE19-62706E023703}">
                      <ahyp:hlinkClr val="tx"/>
                    </a:ext>
                  </a:extLst>
                </a:hlinkClick>
              </a:rPr>
              <a:t>http://dcaemod.simpledemo.onap.org/nifi-jars/</a:t>
            </a:r>
            <a:r>
              <a:rPr lang="en" sz="800">
                <a:solidFill>
                  <a:schemeClr val="dk1"/>
                </a:solidFill>
              </a:rPr>
              <a:t> in a browser.</a:t>
            </a:r>
            <a:endParaRPr sz="800">
              <a:solidFill>
                <a:schemeClr val="dk1"/>
              </a:solidFill>
            </a:endParaRPr>
          </a:p>
          <a:p>
            <a:pPr indent="0" lvl="0" marL="0" rtl="0" algn="l">
              <a:lnSpc>
                <a:spcPct val="115000"/>
              </a:lnSpc>
              <a:spcBef>
                <a:spcPts val="800"/>
              </a:spcBef>
              <a:spcAft>
                <a:spcPts val="0"/>
              </a:spcAft>
              <a:buNone/>
            </a:pPr>
            <a:r>
              <a:rPr lang="en" sz="800">
                <a:solidFill>
                  <a:schemeClr val="dk1"/>
                </a:solidFill>
              </a:rPr>
              <a:t>These jars should now be available for you to use in the nifi UI as processors.</a:t>
            </a:r>
            <a:endParaRPr sz="800">
              <a:solidFill>
                <a:schemeClr val="dk1"/>
              </a:solidFill>
            </a:endParaRPr>
          </a:p>
        </p:txBody>
      </p:sp>
      <p:pic>
        <p:nvPicPr>
          <p:cNvPr id="201" name="Google Shape;201;p29"/>
          <p:cNvPicPr preferRelativeResize="0"/>
          <p:nvPr/>
        </p:nvPicPr>
        <p:blipFill>
          <a:blip r:embed="rId12">
            <a:alphaModFix/>
          </a:blip>
          <a:stretch>
            <a:fillRect/>
          </a:stretch>
        </p:blipFill>
        <p:spPr>
          <a:xfrm>
            <a:off x="152400" y="3207125"/>
            <a:ext cx="7711576" cy="1915475"/>
          </a:xfrm>
          <a:prstGeom prst="rect">
            <a:avLst/>
          </a:prstGeom>
          <a:noFill/>
          <a:ln>
            <a:noFill/>
          </a:ln>
        </p:spPr>
      </p:pic>
      <p:sp>
        <p:nvSpPr>
          <p:cNvPr id="202" name="Google Shape;202;p29"/>
          <p:cNvSpPr/>
          <p:nvPr/>
        </p:nvSpPr>
        <p:spPr>
          <a:xfrm>
            <a:off x="61125" y="1174525"/>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03" name="Google Shape;203;p29"/>
          <p:cNvSpPr/>
          <p:nvPr/>
        </p:nvSpPr>
        <p:spPr>
          <a:xfrm>
            <a:off x="61125" y="2190825"/>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Design Flow</a:t>
            </a:r>
            <a:endParaRPr/>
          </a:p>
        </p:txBody>
      </p:sp>
      <p:sp>
        <p:nvSpPr>
          <p:cNvPr id="209" name="Google Shape;209;p30"/>
          <p:cNvSpPr txBox="1"/>
          <p:nvPr/>
        </p:nvSpPr>
        <p:spPr>
          <a:xfrm>
            <a:off x="232150" y="1203800"/>
            <a:ext cx="3627300" cy="15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1000">
                <a:solidFill>
                  <a:schemeClr val="dk1"/>
                </a:solidFill>
              </a:rPr>
              <a:t>Configure</a:t>
            </a:r>
            <a:r>
              <a:rPr b="1" lang="en" sz="1000">
                <a:solidFill>
                  <a:srgbClr val="172B4D"/>
                </a:solidFill>
                <a:highlight>
                  <a:srgbClr val="FFFFFF"/>
                </a:highlight>
                <a:latin typeface="Roboto"/>
                <a:ea typeface="Roboto"/>
                <a:cs typeface="Roboto"/>
                <a:sym typeface="Roboto"/>
              </a:rPr>
              <a:t> Nifi Registry url</a:t>
            </a:r>
            <a:endParaRPr b="1" sz="1000">
              <a:solidFill>
                <a:srgbClr val="172B4D"/>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rPr lang="en" sz="1000">
                <a:solidFill>
                  <a:srgbClr val="172B4D"/>
                </a:solidFill>
                <a:highlight>
                  <a:srgbClr val="FFFFFF"/>
                </a:highlight>
                <a:latin typeface="Roboto"/>
                <a:ea typeface="Roboto"/>
                <a:cs typeface="Roboto"/>
                <a:sym typeface="Roboto"/>
              </a:rPr>
              <a:t>Next check Nifi settings by selecting the Hamburger button in the Nifi UI. It should lead you to the Nifi Settings screen</a:t>
            </a:r>
            <a:endParaRPr sz="1000">
              <a:solidFill>
                <a:srgbClr val="172B4D"/>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rPr lang="en" sz="1000">
                <a:solidFill>
                  <a:srgbClr val="172B4D"/>
                </a:solidFill>
                <a:highlight>
                  <a:srgbClr val="FFFFFF"/>
                </a:highlight>
                <a:latin typeface="Roboto"/>
                <a:ea typeface="Roboto"/>
                <a:cs typeface="Roboto"/>
                <a:sym typeface="Roboto"/>
              </a:rPr>
              <a:t>Add a registry client. The Registry client url will be </a:t>
            </a:r>
            <a:r>
              <a:rPr lang="en" sz="1000" u="sng">
                <a:solidFill>
                  <a:srgbClr val="0052CC"/>
                </a:solidFill>
                <a:highlight>
                  <a:srgbClr val="FFFFFF"/>
                </a:highlight>
                <a:latin typeface="Roboto"/>
                <a:ea typeface="Roboto"/>
                <a:cs typeface="Roboto"/>
                <a:sym typeface="Roboto"/>
                <a:hlinkClick r:id="rId3">
                  <a:extLst>
                    <a:ext uri="{A12FA001-AC4F-418D-AE19-62706E023703}">
                      <ahyp:hlinkClr val="tx"/>
                    </a:ext>
                  </a:extLst>
                </a:hlinkClick>
              </a:rPr>
              <a:t>http://dcaemod-nifi-registry:18080</a:t>
            </a:r>
            <a:endParaRPr sz="1000" u="sng">
              <a:solidFill>
                <a:srgbClr val="0052CC"/>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t/>
            </a:r>
            <a:endParaRPr b="1" sz="1000">
              <a:solidFill>
                <a:schemeClr val="dk1"/>
              </a:solidFill>
            </a:endParaRPr>
          </a:p>
        </p:txBody>
      </p:sp>
      <p:pic>
        <p:nvPicPr>
          <p:cNvPr id="210" name="Google Shape;210;p30"/>
          <p:cNvPicPr preferRelativeResize="0"/>
          <p:nvPr/>
        </p:nvPicPr>
        <p:blipFill>
          <a:blip r:embed="rId4">
            <a:alphaModFix/>
          </a:blip>
          <a:stretch>
            <a:fillRect/>
          </a:stretch>
        </p:blipFill>
        <p:spPr>
          <a:xfrm>
            <a:off x="4572000" y="1017725"/>
            <a:ext cx="4316576" cy="1770675"/>
          </a:xfrm>
          <a:prstGeom prst="rect">
            <a:avLst/>
          </a:prstGeom>
          <a:noFill/>
          <a:ln>
            <a:noFill/>
          </a:ln>
        </p:spPr>
      </p:pic>
      <p:sp>
        <p:nvSpPr>
          <p:cNvPr id="211" name="Google Shape;211;p30"/>
          <p:cNvSpPr txBox="1"/>
          <p:nvPr/>
        </p:nvSpPr>
        <p:spPr>
          <a:xfrm>
            <a:off x="232150" y="3163000"/>
            <a:ext cx="3000000" cy="795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1000">
                <a:solidFill>
                  <a:schemeClr val="dk1"/>
                </a:solidFill>
              </a:rPr>
              <a:t>Add distribution target which will be the runtime api url</a:t>
            </a:r>
            <a:endParaRPr sz="1000">
              <a:solidFill>
                <a:schemeClr val="dk1"/>
              </a:solidFill>
            </a:endParaRPr>
          </a:p>
          <a:p>
            <a:pPr indent="0" lvl="0" marL="0" marR="0" rtl="0" algn="l">
              <a:lnSpc>
                <a:spcPct val="115000"/>
              </a:lnSpc>
              <a:spcBef>
                <a:spcPts val="800"/>
              </a:spcBef>
              <a:spcAft>
                <a:spcPts val="0"/>
              </a:spcAft>
              <a:buNone/>
            </a:pPr>
            <a:r>
              <a:rPr lang="en" sz="1000">
                <a:solidFill>
                  <a:schemeClr val="dk1"/>
                </a:solidFill>
              </a:rPr>
              <a:t>Set the distribution target in the controller settings</a:t>
            </a:r>
            <a:endParaRPr sz="1000">
              <a:solidFill>
                <a:schemeClr val="dk1"/>
              </a:solidFill>
            </a:endParaRPr>
          </a:p>
        </p:txBody>
      </p:sp>
      <p:pic>
        <p:nvPicPr>
          <p:cNvPr id="212" name="Google Shape;212;p30"/>
          <p:cNvPicPr preferRelativeResize="0"/>
          <p:nvPr/>
        </p:nvPicPr>
        <p:blipFill>
          <a:blip r:embed="rId5">
            <a:alphaModFix/>
          </a:blip>
          <a:stretch>
            <a:fillRect/>
          </a:stretch>
        </p:blipFill>
        <p:spPr>
          <a:xfrm>
            <a:off x="4551650" y="2962550"/>
            <a:ext cx="4357273" cy="2050299"/>
          </a:xfrm>
          <a:prstGeom prst="rect">
            <a:avLst/>
          </a:prstGeom>
          <a:noFill/>
          <a:ln>
            <a:noFill/>
          </a:ln>
        </p:spPr>
      </p:pic>
      <p:sp>
        <p:nvSpPr>
          <p:cNvPr id="213" name="Google Shape;213;p30"/>
          <p:cNvSpPr/>
          <p:nvPr/>
        </p:nvSpPr>
        <p:spPr>
          <a:xfrm>
            <a:off x="232150" y="1017725"/>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14" name="Google Shape;214;p30"/>
          <p:cNvSpPr/>
          <p:nvPr/>
        </p:nvSpPr>
        <p:spPr>
          <a:xfrm>
            <a:off x="232150" y="2962550"/>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Design Flow Cont..</a:t>
            </a:r>
            <a:endParaRPr/>
          </a:p>
        </p:txBody>
      </p:sp>
      <p:sp>
        <p:nvSpPr>
          <p:cNvPr id="220" name="Google Shape;220;p31"/>
          <p:cNvSpPr txBox="1"/>
          <p:nvPr/>
        </p:nvSpPr>
        <p:spPr>
          <a:xfrm>
            <a:off x="3550" y="1203800"/>
            <a:ext cx="1377000" cy="1669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To start creating flows, we need to create a process group first. The name of the process group will be the name of the flow. Drag and Drop on the canvas, the ‘Processor Group’ icon from the DCAE Designer bar on the top.</a:t>
            </a:r>
            <a:endParaRPr b="1" sz="500">
              <a:solidFill>
                <a:schemeClr val="dk1"/>
              </a:solidFill>
            </a:endParaRPr>
          </a:p>
        </p:txBody>
      </p:sp>
      <p:pic>
        <p:nvPicPr>
          <p:cNvPr id="221" name="Google Shape;221;p31"/>
          <p:cNvPicPr preferRelativeResize="0"/>
          <p:nvPr/>
        </p:nvPicPr>
        <p:blipFill>
          <a:blip r:embed="rId3">
            <a:alphaModFix/>
          </a:blip>
          <a:stretch>
            <a:fillRect/>
          </a:stretch>
        </p:blipFill>
        <p:spPr>
          <a:xfrm>
            <a:off x="1484648" y="1045450"/>
            <a:ext cx="2814799" cy="2122169"/>
          </a:xfrm>
          <a:prstGeom prst="rect">
            <a:avLst/>
          </a:prstGeom>
          <a:noFill/>
          <a:ln>
            <a:noFill/>
          </a:ln>
        </p:spPr>
      </p:pic>
      <p:sp>
        <p:nvSpPr>
          <p:cNvPr id="222" name="Google Shape;222;p31"/>
          <p:cNvSpPr txBox="1"/>
          <p:nvPr/>
        </p:nvSpPr>
        <p:spPr>
          <a:xfrm>
            <a:off x="83100" y="3619625"/>
            <a:ext cx="1205100" cy="61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Add Processor. Processors are DCAE Micro services.</a:t>
            </a:r>
            <a:endParaRPr b="1" sz="500">
              <a:solidFill>
                <a:schemeClr val="dk1"/>
              </a:solidFill>
            </a:endParaRPr>
          </a:p>
        </p:txBody>
      </p:sp>
      <p:pic>
        <p:nvPicPr>
          <p:cNvPr id="223" name="Google Shape;223;p31"/>
          <p:cNvPicPr preferRelativeResize="0"/>
          <p:nvPr/>
        </p:nvPicPr>
        <p:blipFill>
          <a:blip r:embed="rId4">
            <a:alphaModFix/>
          </a:blip>
          <a:stretch>
            <a:fillRect/>
          </a:stretch>
        </p:blipFill>
        <p:spPr>
          <a:xfrm>
            <a:off x="1484658" y="3195356"/>
            <a:ext cx="2814782" cy="1807620"/>
          </a:xfrm>
          <a:prstGeom prst="rect">
            <a:avLst/>
          </a:prstGeom>
          <a:noFill/>
          <a:ln>
            <a:noFill/>
          </a:ln>
        </p:spPr>
      </p:pic>
      <p:sp>
        <p:nvSpPr>
          <p:cNvPr id="224" name="Google Shape;224;p31"/>
          <p:cNvSpPr/>
          <p:nvPr/>
        </p:nvSpPr>
        <p:spPr>
          <a:xfrm>
            <a:off x="311700" y="1017725"/>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25" name="Google Shape;225;p31"/>
          <p:cNvSpPr/>
          <p:nvPr/>
        </p:nvSpPr>
        <p:spPr>
          <a:xfrm>
            <a:off x="311700" y="3372600"/>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226" name="Google Shape;226;p31"/>
          <p:cNvSpPr txBox="1"/>
          <p:nvPr/>
        </p:nvSpPr>
        <p:spPr>
          <a:xfrm>
            <a:off x="4883422" y="3486750"/>
            <a:ext cx="869400" cy="91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Version Control, save. We can do it anytime in flow creation.</a:t>
            </a:r>
            <a:endParaRPr b="1" sz="500">
              <a:solidFill>
                <a:schemeClr val="dk1"/>
              </a:solidFill>
            </a:endParaRPr>
          </a:p>
        </p:txBody>
      </p:sp>
      <p:sp>
        <p:nvSpPr>
          <p:cNvPr id="227" name="Google Shape;227;p31"/>
          <p:cNvSpPr txBox="1"/>
          <p:nvPr/>
        </p:nvSpPr>
        <p:spPr>
          <a:xfrm>
            <a:off x="4743450" y="1335600"/>
            <a:ext cx="1009500" cy="61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Add more processors/components….</a:t>
            </a:r>
            <a:endParaRPr b="1" sz="500">
              <a:solidFill>
                <a:schemeClr val="dk1"/>
              </a:solidFill>
            </a:endParaRPr>
          </a:p>
        </p:txBody>
      </p:sp>
      <p:pic>
        <p:nvPicPr>
          <p:cNvPr id="228" name="Google Shape;228;p31"/>
          <p:cNvPicPr preferRelativeResize="0"/>
          <p:nvPr/>
        </p:nvPicPr>
        <p:blipFill>
          <a:blip r:embed="rId5">
            <a:alphaModFix/>
          </a:blip>
          <a:stretch>
            <a:fillRect/>
          </a:stretch>
        </p:blipFill>
        <p:spPr>
          <a:xfrm>
            <a:off x="5807620" y="2957775"/>
            <a:ext cx="3236654" cy="2015625"/>
          </a:xfrm>
          <a:prstGeom prst="rect">
            <a:avLst/>
          </a:prstGeom>
          <a:noFill/>
          <a:ln>
            <a:noFill/>
          </a:ln>
        </p:spPr>
      </p:pic>
      <p:pic>
        <p:nvPicPr>
          <p:cNvPr id="229" name="Google Shape;229;p31"/>
          <p:cNvPicPr preferRelativeResize="0"/>
          <p:nvPr/>
        </p:nvPicPr>
        <p:blipFill>
          <a:blip r:embed="rId6">
            <a:alphaModFix/>
          </a:blip>
          <a:stretch>
            <a:fillRect/>
          </a:stretch>
        </p:blipFill>
        <p:spPr>
          <a:xfrm>
            <a:off x="5753024" y="1045450"/>
            <a:ext cx="3291245" cy="1795425"/>
          </a:xfrm>
          <a:prstGeom prst="rect">
            <a:avLst/>
          </a:prstGeom>
          <a:noFill/>
          <a:ln>
            <a:noFill/>
          </a:ln>
        </p:spPr>
      </p:pic>
      <p:sp>
        <p:nvSpPr>
          <p:cNvPr id="230" name="Google Shape;230;p31"/>
          <p:cNvSpPr/>
          <p:nvPr/>
        </p:nvSpPr>
        <p:spPr>
          <a:xfrm>
            <a:off x="4883700" y="1093925"/>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231" name="Google Shape;231;p31"/>
          <p:cNvSpPr/>
          <p:nvPr/>
        </p:nvSpPr>
        <p:spPr>
          <a:xfrm>
            <a:off x="5036100" y="3227525"/>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Topics</a:t>
            </a:r>
            <a:endParaRPr/>
          </a:p>
        </p:txBody>
      </p:sp>
      <p:sp>
        <p:nvSpPr>
          <p:cNvPr id="61" name="Google Shape;61;p14"/>
          <p:cNvSpPr txBox="1"/>
          <p:nvPr>
            <p:ph idx="1" type="body"/>
          </p:nvPr>
        </p:nvSpPr>
        <p:spPr>
          <a:xfrm>
            <a:off x="311700" y="1071925"/>
            <a:ext cx="8520600" cy="3416400"/>
          </a:xfrm>
          <a:prstGeom prst="rect">
            <a:avLst/>
          </a:prstGeom>
        </p:spPr>
        <p:txBody>
          <a:bodyPr anchorCtr="0" anchor="t" bIns="91425" lIns="91425" spcFirstLastPara="1" rIns="91425" wrap="square" tIns="91425">
            <a:normAutofit fontScale="92500" lnSpcReduction="20000"/>
          </a:bodyPr>
          <a:lstStyle/>
          <a:p>
            <a:pPr indent="-290274" lvl="0" marL="457200" rtl="0" algn="l">
              <a:lnSpc>
                <a:spcPct val="100000"/>
              </a:lnSpc>
              <a:spcBef>
                <a:spcPts val="0"/>
              </a:spcBef>
              <a:spcAft>
                <a:spcPts val="0"/>
              </a:spcAft>
              <a:buSzPct val="75000"/>
              <a:buChar char="●"/>
            </a:pPr>
            <a:r>
              <a:rPr lang="en" sz="1400"/>
              <a:t>Overview</a:t>
            </a:r>
            <a:endParaRPr sz="1400"/>
          </a:p>
          <a:p>
            <a:pPr indent="-310832" lvl="1" marL="914400" rtl="0" algn="l">
              <a:lnSpc>
                <a:spcPct val="100000"/>
              </a:lnSpc>
              <a:spcBef>
                <a:spcPts val="0"/>
              </a:spcBef>
              <a:spcAft>
                <a:spcPts val="0"/>
              </a:spcAft>
              <a:buSzPct val="100000"/>
              <a:buChar char="○"/>
            </a:pPr>
            <a:r>
              <a:rPr lang="en" sz="1400"/>
              <a:t>DCAE Role in Close loop</a:t>
            </a:r>
            <a:endParaRPr sz="1400"/>
          </a:p>
          <a:p>
            <a:pPr indent="-290274" lvl="0" marL="457200" rtl="0" algn="l">
              <a:lnSpc>
                <a:spcPct val="100000"/>
              </a:lnSpc>
              <a:spcBef>
                <a:spcPts val="0"/>
              </a:spcBef>
              <a:spcAft>
                <a:spcPts val="0"/>
              </a:spcAft>
              <a:buSzPct val="75000"/>
              <a:buChar char="●"/>
            </a:pPr>
            <a:r>
              <a:rPr lang="en" sz="1400"/>
              <a:t>DCAE Architecture (Design Time)</a:t>
            </a:r>
            <a:endParaRPr sz="1400"/>
          </a:p>
          <a:p>
            <a:pPr indent="-290274" lvl="0" marL="457200" rtl="0" algn="l">
              <a:lnSpc>
                <a:spcPct val="100000"/>
              </a:lnSpc>
              <a:spcBef>
                <a:spcPts val="0"/>
              </a:spcBef>
              <a:spcAft>
                <a:spcPts val="0"/>
              </a:spcAft>
              <a:buSzPct val="75000"/>
              <a:buChar char="●"/>
            </a:pPr>
            <a:r>
              <a:rPr lang="en" sz="1400"/>
              <a:t>DCAE Onboarding, Design and distribution Flow</a:t>
            </a:r>
            <a:endParaRPr sz="1400"/>
          </a:p>
          <a:p>
            <a:pPr indent="-287337" lvl="1" marL="914400" rtl="0" algn="l">
              <a:lnSpc>
                <a:spcPct val="100000"/>
              </a:lnSpc>
              <a:spcBef>
                <a:spcPts val="0"/>
              </a:spcBef>
              <a:spcAft>
                <a:spcPts val="0"/>
              </a:spcAft>
              <a:buSzPct val="100000"/>
              <a:buChar char="○"/>
            </a:pPr>
            <a:r>
              <a:rPr lang="en" sz="1000"/>
              <a:t>Onboarding</a:t>
            </a:r>
            <a:endParaRPr sz="1000"/>
          </a:p>
          <a:p>
            <a:pPr indent="-287337" lvl="1" marL="914400" rtl="0" algn="l">
              <a:lnSpc>
                <a:spcPct val="100000"/>
              </a:lnSpc>
              <a:spcBef>
                <a:spcPts val="0"/>
              </a:spcBef>
              <a:spcAft>
                <a:spcPts val="0"/>
              </a:spcAft>
              <a:buSzPct val="100000"/>
              <a:buChar char="○"/>
            </a:pPr>
            <a:r>
              <a:rPr lang="en" sz="1000"/>
              <a:t>Design</a:t>
            </a:r>
            <a:endParaRPr sz="1000"/>
          </a:p>
          <a:p>
            <a:pPr indent="-287337" lvl="1" marL="914400" rtl="0" algn="l">
              <a:lnSpc>
                <a:spcPct val="100000"/>
              </a:lnSpc>
              <a:spcBef>
                <a:spcPts val="0"/>
              </a:spcBef>
              <a:spcAft>
                <a:spcPts val="0"/>
              </a:spcAft>
              <a:buSzPct val="100000"/>
              <a:buChar char="○"/>
            </a:pPr>
            <a:r>
              <a:rPr lang="en" sz="1000"/>
              <a:t>Distribution</a:t>
            </a:r>
            <a:endParaRPr sz="1000"/>
          </a:p>
          <a:p>
            <a:pPr indent="-290274" lvl="0" marL="457200" rtl="0" algn="l">
              <a:lnSpc>
                <a:spcPct val="100000"/>
              </a:lnSpc>
              <a:spcBef>
                <a:spcPts val="0"/>
              </a:spcBef>
              <a:spcAft>
                <a:spcPts val="0"/>
              </a:spcAft>
              <a:buSzPct val="75000"/>
              <a:buChar char="●"/>
            </a:pPr>
            <a:r>
              <a:rPr lang="en" sz="1400"/>
              <a:t>DCAE Architecture (Run time)</a:t>
            </a:r>
            <a:endParaRPr sz="1400"/>
          </a:p>
          <a:p>
            <a:pPr indent="-290274" lvl="0" marL="457200" rtl="0" algn="l">
              <a:lnSpc>
                <a:spcPct val="100000"/>
              </a:lnSpc>
              <a:spcBef>
                <a:spcPts val="0"/>
              </a:spcBef>
              <a:spcAft>
                <a:spcPts val="0"/>
              </a:spcAft>
              <a:buSzPct val="75000"/>
              <a:buChar char="●"/>
            </a:pPr>
            <a:r>
              <a:rPr lang="en" sz="1400"/>
              <a:t>DCAE Runtime Flow</a:t>
            </a:r>
            <a:endParaRPr sz="1400"/>
          </a:p>
          <a:p>
            <a:pPr indent="-290274" lvl="0" marL="457200" rtl="0" algn="l">
              <a:lnSpc>
                <a:spcPct val="100000"/>
              </a:lnSpc>
              <a:spcBef>
                <a:spcPts val="0"/>
              </a:spcBef>
              <a:spcAft>
                <a:spcPts val="0"/>
              </a:spcAft>
              <a:buSzPct val="75000"/>
              <a:buChar char="●"/>
            </a:pPr>
            <a:r>
              <a:rPr lang="en" sz="1400"/>
              <a:t>APIs</a:t>
            </a:r>
            <a:endParaRPr sz="1400"/>
          </a:p>
          <a:p>
            <a:pPr indent="-290274" lvl="0" marL="457200" rtl="0" algn="l">
              <a:lnSpc>
                <a:spcPct val="100000"/>
              </a:lnSpc>
              <a:spcBef>
                <a:spcPts val="0"/>
              </a:spcBef>
              <a:spcAft>
                <a:spcPts val="0"/>
              </a:spcAft>
              <a:buSzPct val="75000"/>
              <a:buChar char="●"/>
            </a:pPr>
            <a:r>
              <a:rPr lang="en" sz="1400"/>
              <a:t>Microservice configuration Policy</a:t>
            </a:r>
            <a:endParaRPr sz="1400"/>
          </a:p>
          <a:p>
            <a:pPr indent="-290274" lvl="0" marL="457200" rtl="0" algn="l">
              <a:lnSpc>
                <a:spcPct val="100000"/>
              </a:lnSpc>
              <a:spcBef>
                <a:spcPts val="0"/>
              </a:spcBef>
              <a:spcAft>
                <a:spcPts val="0"/>
              </a:spcAft>
              <a:buSzPct val="75000"/>
              <a:buChar char="●"/>
            </a:pPr>
            <a:r>
              <a:rPr lang="en" sz="1400"/>
              <a:t>DCAE Micro services Services</a:t>
            </a:r>
            <a:endParaRPr sz="1400"/>
          </a:p>
          <a:p>
            <a:pPr indent="-310832" lvl="1" marL="914400" rtl="0" algn="l">
              <a:lnSpc>
                <a:spcPct val="100000"/>
              </a:lnSpc>
              <a:spcBef>
                <a:spcPts val="0"/>
              </a:spcBef>
              <a:spcAft>
                <a:spcPts val="0"/>
              </a:spcAft>
              <a:buSzPct val="140000"/>
              <a:buChar char="○"/>
            </a:pPr>
            <a:r>
              <a:rPr lang="en" sz="1000"/>
              <a:t>Collectors</a:t>
            </a:r>
            <a:endParaRPr sz="1000"/>
          </a:p>
          <a:p>
            <a:pPr indent="-310832" lvl="1" marL="914400" rtl="0" algn="l">
              <a:lnSpc>
                <a:spcPct val="100000"/>
              </a:lnSpc>
              <a:spcBef>
                <a:spcPts val="0"/>
              </a:spcBef>
              <a:spcAft>
                <a:spcPts val="0"/>
              </a:spcAft>
              <a:buSzPct val="140000"/>
              <a:buChar char="○"/>
            </a:pPr>
            <a:r>
              <a:rPr lang="en" sz="1000"/>
              <a:t>Analytics</a:t>
            </a:r>
            <a:endParaRPr sz="1000"/>
          </a:p>
          <a:p>
            <a:pPr indent="-310832" lvl="1" marL="914400" rtl="0" algn="l">
              <a:lnSpc>
                <a:spcPct val="100000"/>
              </a:lnSpc>
              <a:spcBef>
                <a:spcPts val="0"/>
              </a:spcBef>
              <a:spcAft>
                <a:spcPts val="0"/>
              </a:spcAft>
              <a:buSzPct val="140000"/>
              <a:buChar char="○"/>
            </a:pPr>
            <a:r>
              <a:rPr lang="en" sz="1000"/>
              <a:t>Event Processor</a:t>
            </a:r>
            <a:endParaRPr/>
          </a:p>
          <a:p>
            <a:pPr indent="-290274" lvl="0" marL="457200" rtl="0" algn="l">
              <a:lnSpc>
                <a:spcPct val="100000"/>
              </a:lnSpc>
              <a:spcBef>
                <a:spcPts val="0"/>
              </a:spcBef>
              <a:spcAft>
                <a:spcPts val="0"/>
              </a:spcAft>
              <a:buSzPct val="75000"/>
              <a:buChar char="●"/>
            </a:pPr>
            <a:r>
              <a:rPr lang="en" sz="1400"/>
              <a:t>Prepare DCAE dev env. (Later)</a:t>
            </a:r>
            <a:endParaRPr sz="1400"/>
          </a:p>
          <a:p>
            <a:pPr indent="-290274" lvl="0" marL="457200" rtl="0" algn="l">
              <a:lnSpc>
                <a:spcPct val="100000"/>
              </a:lnSpc>
              <a:spcBef>
                <a:spcPts val="0"/>
              </a:spcBef>
              <a:spcAft>
                <a:spcPts val="0"/>
              </a:spcAft>
              <a:buSzPct val="75000"/>
              <a:buChar char="●"/>
            </a:pPr>
            <a:r>
              <a:rPr lang="en" sz="1400"/>
              <a:t>Steps to add a microservice to DCAE (later)</a:t>
            </a:r>
            <a:endParaRPr sz="1400"/>
          </a:p>
          <a:p>
            <a:pPr indent="-290274" lvl="0" marL="457200" rtl="0" algn="l">
              <a:lnSpc>
                <a:spcPct val="100000"/>
              </a:lnSpc>
              <a:spcBef>
                <a:spcPts val="0"/>
              </a:spcBef>
              <a:spcAft>
                <a:spcPts val="0"/>
              </a:spcAft>
              <a:buSzPct val="75000"/>
              <a:buChar char="●"/>
            </a:pPr>
            <a:r>
              <a:rPr lang="en" sz="1400"/>
              <a:t>DCAE in use case.</a:t>
            </a:r>
            <a:endParaRPr sz="1400"/>
          </a:p>
          <a:p>
            <a:pPr indent="-310832" lvl="1" marL="914400" rtl="0" algn="l">
              <a:lnSpc>
                <a:spcPct val="100000"/>
              </a:lnSpc>
              <a:spcBef>
                <a:spcPts val="0"/>
              </a:spcBef>
              <a:spcAft>
                <a:spcPts val="0"/>
              </a:spcAft>
              <a:buSzPct val="100000"/>
              <a:buChar char="○"/>
            </a:pPr>
            <a:r>
              <a:rPr lang="en"/>
              <a:t>vCPE</a:t>
            </a:r>
            <a:endParaRPr/>
          </a:p>
          <a:p>
            <a:pPr indent="-310832" lvl="1" marL="914400" rtl="0" algn="l">
              <a:lnSpc>
                <a:spcPct val="100000"/>
              </a:lnSpc>
              <a:spcBef>
                <a:spcPts val="0"/>
              </a:spcBef>
              <a:spcAft>
                <a:spcPts val="0"/>
              </a:spcAft>
              <a:buSzPct val="100000"/>
              <a:buChar char="○"/>
            </a:pPr>
            <a:r>
              <a:rPr lang="en"/>
              <a:t>ccVPN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Design Flow Cont..</a:t>
            </a:r>
            <a:endParaRPr/>
          </a:p>
        </p:txBody>
      </p:sp>
      <p:sp>
        <p:nvSpPr>
          <p:cNvPr id="237" name="Google Shape;237;p32"/>
          <p:cNvSpPr txBox="1"/>
          <p:nvPr/>
        </p:nvSpPr>
        <p:spPr>
          <a:xfrm>
            <a:off x="232150" y="1203800"/>
            <a:ext cx="791400" cy="1218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Connect them by dragging connection arrow from center of the processor.</a:t>
            </a:r>
            <a:endParaRPr b="1" sz="500">
              <a:solidFill>
                <a:schemeClr val="dk1"/>
              </a:solidFill>
            </a:endParaRPr>
          </a:p>
        </p:txBody>
      </p:sp>
      <p:sp>
        <p:nvSpPr>
          <p:cNvPr id="238" name="Google Shape;238;p32"/>
          <p:cNvSpPr txBox="1"/>
          <p:nvPr/>
        </p:nvSpPr>
        <p:spPr>
          <a:xfrm>
            <a:off x="232150" y="3619625"/>
            <a:ext cx="672300" cy="76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Select appropriate data format.</a:t>
            </a:r>
            <a:endParaRPr b="1" sz="500">
              <a:solidFill>
                <a:schemeClr val="dk1"/>
              </a:solidFill>
            </a:endParaRPr>
          </a:p>
        </p:txBody>
      </p:sp>
      <p:pic>
        <p:nvPicPr>
          <p:cNvPr id="239" name="Google Shape;239;p32"/>
          <p:cNvPicPr preferRelativeResize="0"/>
          <p:nvPr/>
        </p:nvPicPr>
        <p:blipFill>
          <a:blip r:embed="rId3">
            <a:alphaModFix/>
          </a:blip>
          <a:stretch>
            <a:fillRect/>
          </a:stretch>
        </p:blipFill>
        <p:spPr>
          <a:xfrm>
            <a:off x="1023537" y="1017725"/>
            <a:ext cx="3067526" cy="1725476"/>
          </a:xfrm>
          <a:prstGeom prst="rect">
            <a:avLst/>
          </a:prstGeom>
          <a:noFill/>
          <a:ln>
            <a:noFill/>
          </a:ln>
        </p:spPr>
      </p:pic>
      <p:pic>
        <p:nvPicPr>
          <p:cNvPr id="240" name="Google Shape;240;p32"/>
          <p:cNvPicPr preferRelativeResize="0"/>
          <p:nvPr/>
        </p:nvPicPr>
        <p:blipFill>
          <a:blip r:embed="rId4">
            <a:alphaModFix/>
          </a:blip>
          <a:stretch>
            <a:fillRect/>
          </a:stretch>
        </p:blipFill>
        <p:spPr>
          <a:xfrm>
            <a:off x="904350" y="3030163"/>
            <a:ext cx="3443250" cy="1795425"/>
          </a:xfrm>
          <a:prstGeom prst="rect">
            <a:avLst/>
          </a:prstGeom>
          <a:noFill/>
          <a:ln>
            <a:noFill/>
          </a:ln>
        </p:spPr>
      </p:pic>
      <p:pic>
        <p:nvPicPr>
          <p:cNvPr id="241" name="Google Shape;241;p32"/>
          <p:cNvPicPr preferRelativeResize="0"/>
          <p:nvPr/>
        </p:nvPicPr>
        <p:blipFill>
          <a:blip r:embed="rId5">
            <a:alphaModFix/>
          </a:blip>
          <a:stretch>
            <a:fillRect/>
          </a:stretch>
        </p:blipFill>
        <p:spPr>
          <a:xfrm>
            <a:off x="5322325" y="1017730"/>
            <a:ext cx="3443249" cy="1907769"/>
          </a:xfrm>
          <a:prstGeom prst="rect">
            <a:avLst/>
          </a:prstGeom>
          <a:noFill/>
          <a:ln>
            <a:noFill/>
          </a:ln>
        </p:spPr>
      </p:pic>
      <p:sp>
        <p:nvSpPr>
          <p:cNvPr id="242" name="Google Shape;242;p32"/>
          <p:cNvSpPr/>
          <p:nvPr/>
        </p:nvSpPr>
        <p:spPr>
          <a:xfrm>
            <a:off x="313900" y="959100"/>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243" name="Google Shape;243;p32"/>
          <p:cNvSpPr/>
          <p:nvPr/>
        </p:nvSpPr>
        <p:spPr>
          <a:xfrm>
            <a:off x="313900" y="3303125"/>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244" name="Google Shape;244;p32"/>
          <p:cNvSpPr txBox="1"/>
          <p:nvPr/>
        </p:nvSpPr>
        <p:spPr>
          <a:xfrm>
            <a:off x="4472950" y="1275600"/>
            <a:ext cx="791400" cy="1067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Name and save it. You can change some </a:t>
            </a:r>
            <a:r>
              <a:rPr lang="en" sz="850">
                <a:solidFill>
                  <a:srgbClr val="172B4D"/>
                </a:solidFill>
                <a:highlight>
                  <a:srgbClr val="FFFFFF"/>
                </a:highlight>
                <a:latin typeface="Roboto"/>
                <a:ea typeface="Roboto"/>
                <a:cs typeface="Roboto"/>
                <a:sym typeface="Roboto"/>
              </a:rPr>
              <a:t>parameter</a:t>
            </a:r>
            <a:r>
              <a:rPr lang="en" sz="850">
                <a:solidFill>
                  <a:srgbClr val="172B4D"/>
                </a:solidFill>
                <a:highlight>
                  <a:srgbClr val="FFFFFF"/>
                </a:highlight>
                <a:latin typeface="Roboto"/>
                <a:ea typeface="Roboto"/>
                <a:cs typeface="Roboto"/>
                <a:sym typeface="Roboto"/>
              </a:rPr>
              <a:t> here.</a:t>
            </a:r>
            <a:endParaRPr b="1" sz="500">
              <a:solidFill>
                <a:schemeClr val="dk1"/>
              </a:solidFill>
            </a:endParaRPr>
          </a:p>
        </p:txBody>
      </p:sp>
      <p:sp>
        <p:nvSpPr>
          <p:cNvPr id="245" name="Google Shape;245;p32"/>
          <p:cNvSpPr/>
          <p:nvPr/>
        </p:nvSpPr>
        <p:spPr>
          <a:xfrm>
            <a:off x="4387350" y="959100"/>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a:t>
            </a:r>
            <a:endParaRPr/>
          </a:p>
        </p:txBody>
      </p:sp>
      <p:pic>
        <p:nvPicPr>
          <p:cNvPr id="246" name="Google Shape;246;p32"/>
          <p:cNvPicPr preferRelativeResize="0"/>
          <p:nvPr/>
        </p:nvPicPr>
        <p:blipFill>
          <a:blip r:embed="rId6">
            <a:alphaModFix/>
          </a:blip>
          <a:stretch>
            <a:fillRect/>
          </a:stretch>
        </p:blipFill>
        <p:spPr>
          <a:xfrm>
            <a:off x="4928098" y="3265863"/>
            <a:ext cx="4008926" cy="1474327"/>
          </a:xfrm>
          <a:prstGeom prst="rect">
            <a:avLst/>
          </a:prstGeom>
          <a:noFill/>
          <a:ln>
            <a:noFill/>
          </a:ln>
        </p:spPr>
      </p:pic>
      <p:sp>
        <p:nvSpPr>
          <p:cNvPr id="247" name="Google Shape;247;p32"/>
          <p:cNvSpPr txBox="1"/>
          <p:nvPr/>
        </p:nvSpPr>
        <p:spPr>
          <a:xfrm>
            <a:off x="5961175" y="4740200"/>
            <a:ext cx="2492700" cy="3387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Finally looks like this. Save the flow</a:t>
            </a:r>
            <a:endParaRPr sz="1000"/>
          </a:p>
        </p:txBody>
      </p:sp>
      <p:sp>
        <p:nvSpPr>
          <p:cNvPr id="248" name="Google Shape;248;p32"/>
          <p:cNvSpPr/>
          <p:nvPr/>
        </p:nvSpPr>
        <p:spPr>
          <a:xfrm>
            <a:off x="5264350" y="4668725"/>
            <a:ext cx="433200" cy="39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1</a:t>
            </a:r>
            <a:r>
              <a:rPr lang="en" sz="800"/>
              <a:t>0</a:t>
            </a:r>
            <a:endParaRPr sz="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D</a:t>
            </a:r>
            <a:r>
              <a:rPr lang="en"/>
              <a:t>istribution </a:t>
            </a:r>
            <a:r>
              <a:rPr lang="en"/>
              <a:t>Flow</a:t>
            </a:r>
            <a:endParaRPr/>
          </a:p>
        </p:txBody>
      </p:sp>
      <p:sp>
        <p:nvSpPr>
          <p:cNvPr id="254" name="Google Shape;254;p33"/>
          <p:cNvSpPr txBox="1"/>
          <p:nvPr/>
        </p:nvSpPr>
        <p:spPr>
          <a:xfrm>
            <a:off x="87500" y="1017725"/>
            <a:ext cx="957900" cy="76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Select distribution target environment</a:t>
            </a:r>
            <a:endParaRPr b="1" sz="500">
              <a:solidFill>
                <a:schemeClr val="dk1"/>
              </a:solidFill>
            </a:endParaRPr>
          </a:p>
        </p:txBody>
      </p:sp>
      <p:pic>
        <p:nvPicPr>
          <p:cNvPr id="255" name="Google Shape;255;p33"/>
          <p:cNvPicPr preferRelativeResize="0"/>
          <p:nvPr/>
        </p:nvPicPr>
        <p:blipFill>
          <a:blip r:embed="rId3">
            <a:alphaModFix/>
          </a:blip>
          <a:stretch>
            <a:fillRect/>
          </a:stretch>
        </p:blipFill>
        <p:spPr>
          <a:xfrm>
            <a:off x="1207475" y="1017725"/>
            <a:ext cx="3364525" cy="1685475"/>
          </a:xfrm>
          <a:prstGeom prst="rect">
            <a:avLst/>
          </a:prstGeom>
          <a:noFill/>
          <a:ln>
            <a:noFill/>
          </a:ln>
        </p:spPr>
      </p:pic>
      <p:pic>
        <p:nvPicPr>
          <p:cNvPr id="256" name="Google Shape;256;p33"/>
          <p:cNvPicPr preferRelativeResize="0"/>
          <p:nvPr/>
        </p:nvPicPr>
        <p:blipFill>
          <a:blip r:embed="rId4">
            <a:alphaModFix/>
          </a:blip>
          <a:stretch>
            <a:fillRect/>
          </a:stretch>
        </p:blipFill>
        <p:spPr>
          <a:xfrm>
            <a:off x="1207475" y="2963750"/>
            <a:ext cx="2582001" cy="1941600"/>
          </a:xfrm>
          <a:prstGeom prst="rect">
            <a:avLst/>
          </a:prstGeom>
          <a:noFill/>
          <a:ln>
            <a:noFill/>
          </a:ln>
        </p:spPr>
      </p:pic>
      <p:sp>
        <p:nvSpPr>
          <p:cNvPr id="257" name="Google Shape;257;p33"/>
          <p:cNvSpPr txBox="1"/>
          <p:nvPr/>
        </p:nvSpPr>
        <p:spPr>
          <a:xfrm>
            <a:off x="87500" y="2963750"/>
            <a:ext cx="957900" cy="31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Click on submit.</a:t>
            </a:r>
            <a:endParaRPr b="1" sz="500">
              <a:solidFill>
                <a:schemeClr val="dk1"/>
              </a:solidFill>
            </a:endParaRPr>
          </a:p>
        </p:txBody>
      </p:sp>
      <p:sp>
        <p:nvSpPr>
          <p:cNvPr id="258" name="Google Shape;258;p33"/>
          <p:cNvSpPr txBox="1"/>
          <p:nvPr/>
        </p:nvSpPr>
        <p:spPr>
          <a:xfrm>
            <a:off x="4572000" y="3279350"/>
            <a:ext cx="4009200" cy="831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Now it goes to distribution target env i.e. entire design packaged and goes to runtime api for </a:t>
            </a:r>
            <a:r>
              <a:rPr lang="en"/>
              <a:t>further</a:t>
            </a:r>
            <a:r>
              <a:rPr lang="en"/>
              <a:t> generates blueprints. </a:t>
            </a:r>
            <a:endParaRPr/>
          </a:p>
        </p:txBody>
      </p:sp>
      <p:sp>
        <p:nvSpPr>
          <p:cNvPr id="259" name="Google Shape;259;p33"/>
          <p:cNvSpPr/>
          <p:nvPr/>
        </p:nvSpPr>
        <p:spPr>
          <a:xfrm>
            <a:off x="87500" y="814025"/>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60" name="Google Shape;260;p33"/>
          <p:cNvSpPr/>
          <p:nvPr/>
        </p:nvSpPr>
        <p:spPr>
          <a:xfrm>
            <a:off x="195200" y="2703200"/>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Service Deployment (Using DCAE dashboard)</a:t>
            </a:r>
            <a:endParaRPr/>
          </a:p>
        </p:txBody>
      </p:sp>
      <p:pic>
        <p:nvPicPr>
          <p:cNvPr id="266" name="Google Shape;266;p34"/>
          <p:cNvPicPr preferRelativeResize="0"/>
          <p:nvPr/>
        </p:nvPicPr>
        <p:blipFill>
          <a:blip r:embed="rId3">
            <a:alphaModFix/>
          </a:blip>
          <a:stretch>
            <a:fillRect/>
          </a:stretch>
        </p:blipFill>
        <p:spPr>
          <a:xfrm>
            <a:off x="534875" y="1017725"/>
            <a:ext cx="7088074" cy="1751850"/>
          </a:xfrm>
          <a:prstGeom prst="rect">
            <a:avLst/>
          </a:prstGeom>
          <a:noFill/>
          <a:ln>
            <a:noFill/>
          </a:ln>
        </p:spPr>
      </p:pic>
      <p:sp>
        <p:nvSpPr>
          <p:cNvPr id="267" name="Google Shape;267;p34"/>
          <p:cNvSpPr txBox="1"/>
          <p:nvPr/>
        </p:nvSpPr>
        <p:spPr>
          <a:xfrm>
            <a:off x="1683325" y="2824550"/>
            <a:ext cx="2115000" cy="31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Now blueprints appeared on dashboard.</a:t>
            </a:r>
            <a:endParaRPr b="1" sz="500">
              <a:solidFill>
                <a:schemeClr val="dk1"/>
              </a:solidFill>
            </a:endParaRPr>
          </a:p>
        </p:txBody>
      </p:sp>
      <p:sp>
        <p:nvSpPr>
          <p:cNvPr id="268" name="Google Shape;268;p34"/>
          <p:cNvSpPr/>
          <p:nvPr/>
        </p:nvSpPr>
        <p:spPr>
          <a:xfrm>
            <a:off x="774425" y="2571750"/>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pic>
        <p:nvPicPr>
          <p:cNvPr id="269" name="Google Shape;269;p34"/>
          <p:cNvPicPr preferRelativeResize="0"/>
          <p:nvPr/>
        </p:nvPicPr>
        <p:blipFill>
          <a:blip r:embed="rId4">
            <a:alphaModFix/>
          </a:blip>
          <a:stretch>
            <a:fillRect/>
          </a:stretch>
        </p:blipFill>
        <p:spPr>
          <a:xfrm>
            <a:off x="5814824" y="3436300"/>
            <a:ext cx="3143974" cy="1443401"/>
          </a:xfrm>
          <a:prstGeom prst="rect">
            <a:avLst/>
          </a:prstGeom>
          <a:noFill/>
          <a:ln>
            <a:noFill/>
          </a:ln>
        </p:spPr>
      </p:pic>
      <p:pic>
        <p:nvPicPr>
          <p:cNvPr id="270" name="Google Shape;270;p34"/>
          <p:cNvPicPr preferRelativeResize="0"/>
          <p:nvPr/>
        </p:nvPicPr>
        <p:blipFill>
          <a:blip r:embed="rId5">
            <a:alphaModFix/>
          </a:blip>
          <a:stretch>
            <a:fillRect/>
          </a:stretch>
        </p:blipFill>
        <p:spPr>
          <a:xfrm>
            <a:off x="1721313" y="3308725"/>
            <a:ext cx="2039017" cy="1698550"/>
          </a:xfrm>
          <a:prstGeom prst="rect">
            <a:avLst/>
          </a:prstGeom>
          <a:noFill/>
          <a:ln>
            <a:noFill/>
          </a:ln>
        </p:spPr>
      </p:pic>
      <p:sp>
        <p:nvSpPr>
          <p:cNvPr id="271" name="Google Shape;271;p34"/>
          <p:cNvSpPr txBox="1"/>
          <p:nvPr/>
        </p:nvSpPr>
        <p:spPr>
          <a:xfrm>
            <a:off x="590075" y="3557250"/>
            <a:ext cx="1032000" cy="91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Now blueprints appeared on dashboard. Click on actions - &gt; deploy.</a:t>
            </a:r>
            <a:endParaRPr b="1" sz="500">
              <a:solidFill>
                <a:schemeClr val="dk1"/>
              </a:solidFill>
            </a:endParaRPr>
          </a:p>
        </p:txBody>
      </p:sp>
      <p:sp>
        <p:nvSpPr>
          <p:cNvPr id="272" name="Google Shape;272;p34"/>
          <p:cNvSpPr/>
          <p:nvPr/>
        </p:nvSpPr>
        <p:spPr>
          <a:xfrm>
            <a:off x="254850" y="3557250"/>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73" name="Google Shape;273;p34"/>
          <p:cNvSpPr txBox="1"/>
          <p:nvPr/>
        </p:nvSpPr>
        <p:spPr>
          <a:xfrm>
            <a:off x="4599425" y="3630500"/>
            <a:ext cx="1032000" cy="1320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Select cloudify tenant,</a:t>
            </a:r>
            <a:endParaRPr sz="850">
              <a:solidFill>
                <a:srgbClr val="172B4D"/>
              </a:solidFill>
              <a:highlight>
                <a:srgbClr val="FFFFFF"/>
              </a:highlight>
              <a:latin typeface="Roboto"/>
              <a:ea typeface="Roboto"/>
              <a:cs typeface="Roboto"/>
              <a:sym typeface="Roboto"/>
            </a:endParaRPr>
          </a:p>
          <a:p>
            <a:pPr indent="0" lvl="0" marL="0" marR="0" rtl="0" algn="l">
              <a:lnSpc>
                <a:spcPct val="115000"/>
              </a:lnSpc>
              <a:spcBef>
                <a:spcPts val="800"/>
              </a:spcBef>
              <a:spcAft>
                <a:spcPts val="0"/>
              </a:spcAft>
              <a:buNone/>
            </a:pPr>
            <a:r>
              <a:rPr lang="en" sz="850">
                <a:solidFill>
                  <a:srgbClr val="172B4D"/>
                </a:solidFill>
                <a:highlight>
                  <a:srgbClr val="FFFFFF"/>
                </a:highlight>
                <a:latin typeface="Roboto"/>
                <a:ea typeface="Roboto"/>
                <a:cs typeface="Roboto"/>
                <a:sym typeface="Roboto"/>
              </a:rPr>
              <a:t>If need any input param can upload json and then click on  deploy.</a:t>
            </a:r>
            <a:endParaRPr sz="850">
              <a:solidFill>
                <a:srgbClr val="172B4D"/>
              </a:solidFill>
              <a:highlight>
                <a:srgbClr val="FFFFFF"/>
              </a:highlight>
              <a:latin typeface="Roboto"/>
              <a:ea typeface="Roboto"/>
              <a:cs typeface="Roboto"/>
              <a:sym typeface="Roboto"/>
            </a:endParaRPr>
          </a:p>
        </p:txBody>
      </p:sp>
      <p:sp>
        <p:nvSpPr>
          <p:cNvPr id="274" name="Google Shape;274;p34"/>
          <p:cNvSpPr/>
          <p:nvPr/>
        </p:nvSpPr>
        <p:spPr>
          <a:xfrm>
            <a:off x="4751800" y="3325250"/>
            <a:ext cx="369300" cy="3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311700" y="26518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DCAE RUNTIME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Runtime Architecture</a:t>
            </a:r>
            <a:endParaRPr/>
          </a:p>
        </p:txBody>
      </p:sp>
      <p:sp>
        <p:nvSpPr>
          <p:cNvPr id="285" name="Google Shape;285;p36"/>
          <p:cNvSpPr txBox="1"/>
          <p:nvPr>
            <p:ph idx="1" type="body"/>
          </p:nvPr>
        </p:nvSpPr>
        <p:spPr>
          <a:xfrm>
            <a:off x="311700" y="1152475"/>
            <a:ext cx="2967900" cy="3766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200">
                <a:solidFill>
                  <a:srgbClr val="404040"/>
                </a:solidFill>
                <a:highlight>
                  <a:srgbClr val="FCFCFC"/>
                </a:highlight>
                <a:latin typeface="Lato"/>
                <a:ea typeface="Lato"/>
                <a:cs typeface="Lato"/>
                <a:sym typeface="Lato"/>
              </a:rPr>
              <a:t>DCAE runtime architecture comprises of DCAE Platform and DCAE Service components. </a:t>
            </a:r>
            <a:endParaRPr sz="1200">
              <a:solidFill>
                <a:srgbClr val="404040"/>
              </a:solidFill>
              <a:highlight>
                <a:srgbClr val="FCFCFC"/>
              </a:highlight>
              <a:latin typeface="Lato"/>
              <a:ea typeface="Lato"/>
              <a:cs typeface="Lato"/>
              <a:sym typeface="Lato"/>
            </a:endParaRPr>
          </a:p>
          <a:p>
            <a:pPr indent="0" lvl="0" marL="0" rtl="0" algn="l">
              <a:spcBef>
                <a:spcPts val="1200"/>
              </a:spcBef>
              <a:spcAft>
                <a:spcPts val="0"/>
              </a:spcAft>
              <a:buNone/>
            </a:pPr>
            <a:r>
              <a:rPr lang="en" sz="1200">
                <a:solidFill>
                  <a:srgbClr val="404040"/>
                </a:solidFill>
                <a:highlight>
                  <a:srgbClr val="FCFCFC"/>
                </a:highlight>
                <a:latin typeface="Lato"/>
                <a:ea typeface="Lato"/>
                <a:cs typeface="Lato"/>
                <a:sym typeface="Lato"/>
              </a:rPr>
              <a:t>DCAE Platform:</a:t>
            </a:r>
            <a:endParaRPr sz="1200">
              <a:solidFill>
                <a:srgbClr val="404040"/>
              </a:solidFill>
              <a:highlight>
                <a:srgbClr val="FCFCFC"/>
              </a:highlight>
              <a:latin typeface="Lato"/>
              <a:ea typeface="Lato"/>
              <a:cs typeface="Lato"/>
              <a:sym typeface="Lato"/>
            </a:endParaRPr>
          </a:p>
          <a:p>
            <a:pPr indent="-287655" lvl="0" marL="457200" rtl="0" algn="l">
              <a:lnSpc>
                <a:spcPct val="100000"/>
              </a:lnSpc>
              <a:spcBef>
                <a:spcPts val="1200"/>
              </a:spcBef>
              <a:spcAft>
                <a:spcPts val="0"/>
              </a:spcAft>
              <a:buClr>
                <a:srgbClr val="404040"/>
              </a:buClr>
              <a:buSzPct val="100000"/>
              <a:buFont typeface="Lato"/>
              <a:buChar char="●"/>
            </a:pPr>
            <a:r>
              <a:rPr lang="en" sz="1200">
                <a:solidFill>
                  <a:srgbClr val="404040"/>
                </a:solidFill>
                <a:highlight>
                  <a:srgbClr val="FCFCFC"/>
                </a:highlight>
                <a:latin typeface="Lato"/>
                <a:ea typeface="Lato"/>
                <a:cs typeface="Lato"/>
                <a:sym typeface="Lato"/>
              </a:rPr>
              <a:t>DCAE Platform supports the functions to deploy, host and perform LCM applications of Service components. </a:t>
            </a:r>
            <a:endParaRPr sz="1200">
              <a:solidFill>
                <a:srgbClr val="404040"/>
              </a:solidFill>
              <a:highlight>
                <a:srgbClr val="FCFCFC"/>
              </a:highlight>
              <a:latin typeface="Lato"/>
              <a:ea typeface="Lato"/>
              <a:cs typeface="Lato"/>
              <a:sym typeface="Lato"/>
            </a:endParaRPr>
          </a:p>
          <a:p>
            <a:pPr indent="-287655" lvl="0" marL="457200" rtl="0" algn="l">
              <a:lnSpc>
                <a:spcPct val="100000"/>
              </a:lnSpc>
              <a:spcBef>
                <a:spcPts val="0"/>
              </a:spcBef>
              <a:spcAft>
                <a:spcPts val="0"/>
              </a:spcAft>
              <a:buClr>
                <a:srgbClr val="404040"/>
              </a:buClr>
              <a:buSzPct val="100000"/>
              <a:buFont typeface="Lato"/>
              <a:buChar char="●"/>
            </a:pPr>
            <a:r>
              <a:rPr lang="en" sz="1200">
                <a:solidFill>
                  <a:srgbClr val="404040"/>
                </a:solidFill>
                <a:highlight>
                  <a:srgbClr val="FCFCFC"/>
                </a:highlight>
                <a:latin typeface="Lato"/>
                <a:ea typeface="Lato"/>
                <a:cs typeface="Lato"/>
                <a:sym typeface="Lato"/>
              </a:rPr>
              <a:t>DCAE platform helps to delpoy the Service component with appropriate configuration to appropriate location.</a:t>
            </a:r>
            <a:endParaRPr sz="1200">
              <a:solidFill>
                <a:srgbClr val="404040"/>
              </a:solidFill>
              <a:highlight>
                <a:srgbClr val="FCFCFC"/>
              </a:highlight>
              <a:latin typeface="Lato"/>
              <a:ea typeface="Lato"/>
              <a:cs typeface="Lato"/>
              <a:sym typeface="Lato"/>
            </a:endParaRPr>
          </a:p>
          <a:p>
            <a:pPr indent="-287655" lvl="0" marL="457200" rtl="0" algn="l">
              <a:lnSpc>
                <a:spcPct val="100000"/>
              </a:lnSpc>
              <a:spcBef>
                <a:spcPts val="0"/>
              </a:spcBef>
              <a:spcAft>
                <a:spcPts val="0"/>
              </a:spcAft>
              <a:buClr>
                <a:srgbClr val="404040"/>
              </a:buClr>
              <a:buSzPct val="100000"/>
              <a:buFont typeface="Lato"/>
              <a:buChar char="●"/>
            </a:pPr>
            <a:r>
              <a:rPr lang="en" sz="1200">
                <a:solidFill>
                  <a:srgbClr val="404040"/>
                </a:solidFill>
                <a:highlight>
                  <a:srgbClr val="FCFCFC"/>
                </a:highlight>
                <a:latin typeface="Lato"/>
                <a:ea typeface="Lato"/>
                <a:cs typeface="Lato"/>
                <a:sym typeface="Lato"/>
              </a:rPr>
              <a:t>DCAE Platform also provisions DMaaP topics.</a:t>
            </a:r>
            <a:endParaRPr sz="1200">
              <a:solidFill>
                <a:srgbClr val="404040"/>
              </a:solidFill>
              <a:highlight>
                <a:srgbClr val="FCFCFC"/>
              </a:highlight>
              <a:latin typeface="Lato"/>
              <a:ea typeface="Lato"/>
              <a:cs typeface="Lato"/>
              <a:sym typeface="Lato"/>
            </a:endParaRPr>
          </a:p>
          <a:p>
            <a:pPr indent="0" lvl="0" marL="0" rtl="0" algn="l">
              <a:spcBef>
                <a:spcPts val="0"/>
              </a:spcBef>
              <a:spcAft>
                <a:spcPts val="0"/>
              </a:spcAft>
              <a:buNone/>
            </a:pPr>
            <a:r>
              <a:t/>
            </a:r>
            <a:endParaRPr sz="1200">
              <a:solidFill>
                <a:srgbClr val="404040"/>
              </a:solidFill>
              <a:highlight>
                <a:srgbClr val="FCFCFC"/>
              </a:highlight>
              <a:latin typeface="Lato"/>
              <a:ea typeface="Lato"/>
              <a:cs typeface="Lato"/>
              <a:sym typeface="Lato"/>
            </a:endParaRPr>
          </a:p>
          <a:p>
            <a:pPr indent="0" lvl="0" marL="0" rtl="0" algn="l">
              <a:spcBef>
                <a:spcPts val="1200"/>
              </a:spcBef>
              <a:spcAft>
                <a:spcPts val="0"/>
              </a:spcAft>
              <a:buNone/>
            </a:pPr>
            <a:r>
              <a:rPr lang="en" sz="1200">
                <a:solidFill>
                  <a:srgbClr val="404040"/>
                </a:solidFill>
                <a:highlight>
                  <a:srgbClr val="FCFCFC"/>
                </a:highlight>
                <a:latin typeface="Lato"/>
                <a:ea typeface="Lato"/>
                <a:cs typeface="Lato"/>
                <a:sym typeface="Lato"/>
              </a:rPr>
              <a:t>DCAE Service:</a:t>
            </a:r>
            <a:endParaRPr sz="1200">
              <a:solidFill>
                <a:srgbClr val="404040"/>
              </a:solidFill>
              <a:highlight>
                <a:srgbClr val="FCFCFC"/>
              </a:highlight>
              <a:latin typeface="Lato"/>
              <a:ea typeface="Lato"/>
              <a:cs typeface="Lato"/>
              <a:sym typeface="Lato"/>
            </a:endParaRPr>
          </a:p>
          <a:p>
            <a:pPr indent="0" lvl="0" marL="0" rtl="0" algn="l">
              <a:spcBef>
                <a:spcPts val="1200"/>
              </a:spcBef>
              <a:spcAft>
                <a:spcPts val="0"/>
              </a:spcAft>
              <a:buNone/>
            </a:pPr>
            <a:r>
              <a:rPr lang="en" sz="1200">
                <a:solidFill>
                  <a:srgbClr val="404040"/>
                </a:solidFill>
                <a:highlight>
                  <a:srgbClr val="FCFCFC"/>
                </a:highlight>
                <a:latin typeface="Lato"/>
                <a:ea typeface="Lato"/>
                <a:cs typeface="Lato"/>
                <a:sym typeface="Lato"/>
              </a:rPr>
              <a:t>DCAE Service components are the functional entities that realize the collection and analytics needs of ONAP control loops. They include the collectors for various data collection needs, event processors for data standardization, analytics that assess collected data, and various auxiliary microservices that assist data collection and analytics</a:t>
            </a:r>
            <a:endParaRPr sz="1200">
              <a:solidFill>
                <a:srgbClr val="404040"/>
              </a:solidFill>
              <a:highlight>
                <a:srgbClr val="FCFCFC"/>
              </a:highlight>
              <a:latin typeface="Lato"/>
              <a:ea typeface="Lato"/>
              <a:cs typeface="Lato"/>
              <a:sym typeface="Lato"/>
            </a:endParaRPr>
          </a:p>
          <a:p>
            <a:pPr indent="0" lvl="0" marL="0" rtl="0" algn="l">
              <a:spcBef>
                <a:spcPts val="1200"/>
              </a:spcBef>
              <a:spcAft>
                <a:spcPts val="1200"/>
              </a:spcAft>
              <a:buNone/>
            </a:pPr>
            <a:r>
              <a:t/>
            </a:r>
            <a:endParaRPr sz="1200">
              <a:solidFill>
                <a:srgbClr val="404040"/>
              </a:solidFill>
              <a:highlight>
                <a:srgbClr val="FCFCFC"/>
              </a:highlight>
              <a:latin typeface="Lato"/>
              <a:ea typeface="Lato"/>
              <a:cs typeface="Lato"/>
              <a:sym typeface="Lato"/>
            </a:endParaRPr>
          </a:p>
        </p:txBody>
      </p:sp>
      <p:pic>
        <p:nvPicPr>
          <p:cNvPr id="286" name="Google Shape;286;p36"/>
          <p:cNvPicPr preferRelativeResize="0"/>
          <p:nvPr/>
        </p:nvPicPr>
        <p:blipFill>
          <a:blip r:embed="rId3">
            <a:alphaModFix/>
          </a:blip>
          <a:stretch>
            <a:fillRect/>
          </a:stretch>
        </p:blipFill>
        <p:spPr>
          <a:xfrm>
            <a:off x="3504050" y="1006400"/>
            <a:ext cx="5498976" cy="3130699"/>
          </a:xfrm>
          <a:prstGeom prst="rect">
            <a:avLst/>
          </a:prstGeom>
          <a:noFill/>
          <a:ln>
            <a:noFill/>
          </a:ln>
        </p:spPr>
      </p:pic>
      <p:sp>
        <p:nvSpPr>
          <p:cNvPr id="287" name="Google Shape;287;p36"/>
          <p:cNvSpPr txBox="1"/>
          <p:nvPr/>
        </p:nvSpPr>
        <p:spPr>
          <a:xfrm>
            <a:off x="4877200" y="4274575"/>
            <a:ext cx="4050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DCAE Run time architecture. </a:t>
            </a:r>
            <a:endParaRPr>
              <a:solidFill>
                <a:srgbClr val="FF0000"/>
              </a:solidFill>
            </a:endParaRPr>
          </a:p>
          <a:p>
            <a:pPr indent="0" lvl="0" marL="0" rtl="0" algn="l">
              <a:spcBef>
                <a:spcPts val="0"/>
              </a:spcBef>
              <a:spcAft>
                <a:spcPts val="0"/>
              </a:spcAft>
              <a:buNone/>
            </a:pPr>
            <a:r>
              <a:rPr i="1" lang="en" sz="1000">
                <a:solidFill>
                  <a:srgbClr val="FF0000"/>
                </a:solidFill>
              </a:rPr>
              <a:t>Note: “DCAE Mod” is not part of DCAE platform but not sure why its shown inside platform. Need to confirm.</a:t>
            </a:r>
            <a:r>
              <a:rPr lang="en">
                <a:solidFill>
                  <a:srgbClr val="FF0000"/>
                </a:solidFill>
              </a:rPr>
              <a:t> </a:t>
            </a:r>
            <a:endParaRPr>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Components</a:t>
            </a:r>
            <a:endParaRPr/>
          </a:p>
        </p:txBody>
      </p:sp>
      <p:pic>
        <p:nvPicPr>
          <p:cNvPr id="293" name="Google Shape;293;p37"/>
          <p:cNvPicPr preferRelativeResize="0"/>
          <p:nvPr/>
        </p:nvPicPr>
        <p:blipFill>
          <a:blip r:embed="rId3">
            <a:alphaModFix/>
          </a:blip>
          <a:stretch>
            <a:fillRect/>
          </a:stretch>
        </p:blipFill>
        <p:spPr>
          <a:xfrm>
            <a:off x="2078825" y="1085875"/>
            <a:ext cx="5498976" cy="3130699"/>
          </a:xfrm>
          <a:prstGeom prst="rect">
            <a:avLst/>
          </a:prstGeom>
          <a:noFill/>
          <a:ln>
            <a:noFill/>
          </a:ln>
        </p:spPr>
      </p:pic>
      <p:sp>
        <p:nvSpPr>
          <p:cNvPr id="294" name="Google Shape;294;p37"/>
          <p:cNvSpPr/>
          <p:nvPr/>
        </p:nvSpPr>
        <p:spPr>
          <a:xfrm>
            <a:off x="7286625" y="273050"/>
            <a:ext cx="1333200" cy="913800"/>
          </a:xfrm>
          <a:prstGeom prst="wedgeRectCallout">
            <a:avLst>
              <a:gd fmla="val -108193" name="adj1"/>
              <a:gd fmla="val 17074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700">
                <a:solidFill>
                  <a:srgbClr val="404040"/>
                </a:solidFill>
                <a:latin typeface="Lato"/>
                <a:ea typeface="Lato"/>
                <a:cs typeface="Lato"/>
                <a:sym typeface="Lato"/>
              </a:rPr>
              <a:t>Cloudify Manager:</a:t>
            </a:r>
            <a:r>
              <a:rPr lang="en" sz="700">
                <a:solidFill>
                  <a:srgbClr val="404040"/>
                </a:solidFill>
                <a:latin typeface="Lato"/>
                <a:ea typeface="Lato"/>
                <a:cs typeface="Lato"/>
                <a:sym typeface="Lato"/>
              </a:rPr>
              <a:t>TOSCA model executor. Materializes TOSCA models of control loop, or Blueprints, into properly configured and managed virtual DCAE functional components</a:t>
            </a:r>
            <a:endParaRPr sz="700"/>
          </a:p>
        </p:txBody>
      </p:sp>
      <p:sp>
        <p:nvSpPr>
          <p:cNvPr id="295" name="Google Shape;295;p37"/>
          <p:cNvSpPr/>
          <p:nvPr/>
        </p:nvSpPr>
        <p:spPr>
          <a:xfrm>
            <a:off x="225250" y="3917300"/>
            <a:ext cx="2937900" cy="1151700"/>
          </a:xfrm>
          <a:prstGeom prst="wedgeRectCallout">
            <a:avLst>
              <a:gd fmla="val 131906" name="adj1"/>
              <a:gd fmla="val -15620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700">
                <a:solidFill>
                  <a:srgbClr val="404040"/>
                </a:solidFill>
                <a:latin typeface="Lato"/>
                <a:ea typeface="Lato"/>
                <a:cs typeface="Lato"/>
                <a:sym typeface="Lato"/>
              </a:rPr>
              <a:t>Configuration Binding Service: </a:t>
            </a:r>
            <a:r>
              <a:rPr lang="en" sz="700">
                <a:solidFill>
                  <a:srgbClr val="404040"/>
                </a:solidFill>
                <a:latin typeface="Lato"/>
                <a:ea typeface="Lato"/>
                <a:cs typeface="Lato"/>
                <a:sym typeface="Lato"/>
              </a:rPr>
              <a:t>Agent for service component </a:t>
            </a:r>
            <a:r>
              <a:rPr lang="en" sz="700">
                <a:solidFill>
                  <a:srgbClr val="404040"/>
                </a:solidFill>
                <a:latin typeface="Lato"/>
                <a:ea typeface="Lato"/>
                <a:cs typeface="Lato"/>
                <a:sym typeface="Lato"/>
              </a:rPr>
              <a:t>configuration fetching; providing configuration parameter resolution. All configuration (identified in component spec - parameters) itself are stored under CONSUL when blueprint gets executed part of component deployment. Some configuration such as topics are dynamic and may not be known for component owner to include in the docker image. Hence an important requirement for all onboarding services is to invoke the configbindingservice api during docker init script process to fetch the required application config.</a:t>
            </a:r>
            <a:endParaRPr sz="700">
              <a:solidFill>
                <a:srgbClr val="404040"/>
              </a:solidFill>
              <a:latin typeface="Lato"/>
              <a:ea typeface="Lato"/>
              <a:cs typeface="Lato"/>
              <a:sym typeface="Lato"/>
            </a:endParaRPr>
          </a:p>
        </p:txBody>
      </p:sp>
      <p:sp>
        <p:nvSpPr>
          <p:cNvPr id="296" name="Google Shape;296;p37"/>
          <p:cNvSpPr/>
          <p:nvPr/>
        </p:nvSpPr>
        <p:spPr>
          <a:xfrm>
            <a:off x="3608775" y="4370800"/>
            <a:ext cx="1333200" cy="614700"/>
          </a:xfrm>
          <a:prstGeom prst="wedgeRectCallout">
            <a:avLst>
              <a:gd fmla="val 109479" name="adj1"/>
              <a:gd fmla="val -24916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700">
                <a:solidFill>
                  <a:srgbClr val="404040"/>
                </a:solidFill>
                <a:latin typeface="Lato"/>
                <a:ea typeface="Lato"/>
                <a:cs typeface="Lato"/>
                <a:sym typeface="Lato"/>
              </a:rPr>
              <a:t>Deployment Handler: </a:t>
            </a:r>
            <a:r>
              <a:rPr lang="en" sz="700">
                <a:solidFill>
                  <a:srgbClr val="404040"/>
                </a:solidFill>
                <a:latin typeface="Lato"/>
                <a:ea typeface="Lato"/>
                <a:cs typeface="Lato"/>
                <a:sym typeface="Lato"/>
              </a:rPr>
              <a:t>API for triggering control loop deployment based on control loop’s TOSCA model.</a:t>
            </a:r>
            <a:endParaRPr sz="700">
              <a:solidFill>
                <a:srgbClr val="404040"/>
              </a:solidFill>
              <a:latin typeface="Lato"/>
              <a:ea typeface="Lato"/>
              <a:cs typeface="Lato"/>
              <a:sym typeface="Lato"/>
            </a:endParaRPr>
          </a:p>
        </p:txBody>
      </p:sp>
      <p:sp>
        <p:nvSpPr>
          <p:cNvPr id="297" name="Google Shape;297;p37"/>
          <p:cNvSpPr/>
          <p:nvPr/>
        </p:nvSpPr>
        <p:spPr>
          <a:xfrm>
            <a:off x="7286625" y="3577825"/>
            <a:ext cx="1810200" cy="614700"/>
          </a:xfrm>
          <a:prstGeom prst="wedgeRectCallout">
            <a:avLst>
              <a:gd fmla="val -56350" name="adj1"/>
              <a:gd fmla="val -12857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700">
                <a:solidFill>
                  <a:srgbClr val="404040"/>
                </a:solidFill>
                <a:latin typeface="Lato"/>
                <a:ea typeface="Lato"/>
                <a:cs typeface="Lato"/>
                <a:sym typeface="Lato"/>
              </a:rPr>
              <a:t>Policy Handler: </a:t>
            </a:r>
            <a:r>
              <a:rPr lang="en" sz="700">
                <a:solidFill>
                  <a:srgbClr val="404040"/>
                </a:solidFill>
                <a:latin typeface="Lato"/>
                <a:ea typeface="Lato"/>
                <a:cs typeface="Lato"/>
                <a:sym typeface="Lato"/>
              </a:rPr>
              <a:t>Handler for fetching policy updates from Policy engine; and updating the configuration policies of KV entries in Consul cluster KV store for DCAE components.</a:t>
            </a:r>
            <a:endParaRPr sz="700">
              <a:solidFill>
                <a:srgbClr val="404040"/>
              </a:solidFill>
              <a:latin typeface="Lato"/>
              <a:ea typeface="Lato"/>
              <a:cs typeface="Lato"/>
              <a:sym typeface="Lato"/>
            </a:endParaRPr>
          </a:p>
        </p:txBody>
      </p:sp>
      <p:sp>
        <p:nvSpPr>
          <p:cNvPr id="298" name="Google Shape;298;p37"/>
          <p:cNvSpPr/>
          <p:nvPr/>
        </p:nvSpPr>
        <p:spPr>
          <a:xfrm>
            <a:off x="5146200" y="4454275"/>
            <a:ext cx="1333200" cy="614700"/>
          </a:xfrm>
          <a:prstGeom prst="wedgeRectCallout">
            <a:avLst>
              <a:gd fmla="val 23474" name="adj1"/>
              <a:gd fmla="val -26555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700">
                <a:solidFill>
                  <a:srgbClr val="404040"/>
                </a:solidFill>
                <a:latin typeface="Lato"/>
                <a:ea typeface="Lato"/>
                <a:cs typeface="Lato"/>
                <a:sym typeface="Lato"/>
              </a:rPr>
              <a:t>Service Change Handler: </a:t>
            </a:r>
            <a:r>
              <a:rPr lang="en" sz="700">
                <a:solidFill>
                  <a:srgbClr val="404040"/>
                </a:solidFill>
                <a:latin typeface="Lato"/>
                <a:ea typeface="Lato"/>
                <a:cs typeface="Lato"/>
                <a:sym typeface="Lato"/>
              </a:rPr>
              <a:t>Handler for interfacing with SDC; receiving new TOSCA models; and storing them in DCAE’s own inventory.</a:t>
            </a:r>
            <a:endParaRPr sz="700">
              <a:solidFill>
                <a:srgbClr val="404040"/>
              </a:solidFill>
              <a:latin typeface="Lato"/>
              <a:ea typeface="Lato"/>
              <a:cs typeface="Lato"/>
              <a:sym typeface="Lato"/>
            </a:endParaRPr>
          </a:p>
        </p:txBody>
      </p:sp>
      <p:sp>
        <p:nvSpPr>
          <p:cNvPr id="299" name="Google Shape;299;p37"/>
          <p:cNvSpPr/>
          <p:nvPr/>
        </p:nvSpPr>
        <p:spPr>
          <a:xfrm>
            <a:off x="7726450" y="2877675"/>
            <a:ext cx="1480800" cy="402300"/>
          </a:xfrm>
          <a:prstGeom prst="wedgeRectCallout">
            <a:avLst>
              <a:gd fmla="val -151111" name="adj1"/>
              <a:gd fmla="val -9174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700">
                <a:solidFill>
                  <a:srgbClr val="404040"/>
                </a:solidFill>
                <a:latin typeface="Lato"/>
                <a:ea typeface="Lato"/>
                <a:cs typeface="Lato"/>
                <a:sym typeface="Lato"/>
              </a:rPr>
              <a:t>DCAE Inventory-API: </a:t>
            </a:r>
            <a:r>
              <a:rPr lang="en" sz="700">
                <a:solidFill>
                  <a:srgbClr val="404040"/>
                </a:solidFill>
                <a:latin typeface="Lato"/>
                <a:ea typeface="Lato"/>
                <a:cs typeface="Lato"/>
                <a:sym typeface="Lato"/>
              </a:rPr>
              <a:t>API for DCAE’s TOSCA model store.</a:t>
            </a:r>
            <a:endParaRPr sz="700">
              <a:solidFill>
                <a:srgbClr val="404040"/>
              </a:solidFill>
              <a:latin typeface="Lato"/>
              <a:ea typeface="Lato"/>
              <a:cs typeface="Lato"/>
              <a:sym typeface="Lato"/>
            </a:endParaRPr>
          </a:p>
        </p:txBody>
      </p:sp>
      <p:sp>
        <p:nvSpPr>
          <p:cNvPr id="300" name="Google Shape;300;p37"/>
          <p:cNvSpPr/>
          <p:nvPr/>
        </p:nvSpPr>
        <p:spPr>
          <a:xfrm>
            <a:off x="5806900" y="299025"/>
            <a:ext cx="1333200" cy="913800"/>
          </a:xfrm>
          <a:prstGeom prst="wedgeRectCallout">
            <a:avLst>
              <a:gd fmla="val -7118" name="adj1"/>
              <a:gd fmla="val 12206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700">
                <a:solidFill>
                  <a:srgbClr val="404040"/>
                </a:solidFill>
                <a:latin typeface="Lato"/>
                <a:ea typeface="Lato"/>
                <a:cs typeface="Lato"/>
                <a:sym typeface="Lato"/>
              </a:rPr>
              <a:t>Consul: </a:t>
            </a:r>
            <a:r>
              <a:rPr lang="en" sz="700">
                <a:solidFill>
                  <a:srgbClr val="404040"/>
                </a:solidFill>
                <a:latin typeface="Lato"/>
                <a:ea typeface="Lato"/>
                <a:cs typeface="Lato"/>
                <a:sym typeface="Lato"/>
              </a:rPr>
              <a:t>Distributed service discovery service and KV store.</a:t>
            </a:r>
            <a:endParaRPr sz="700">
              <a:solidFill>
                <a:srgbClr val="404040"/>
              </a:solidFill>
              <a:latin typeface="Lato"/>
              <a:ea typeface="Lato"/>
              <a:cs typeface="Lato"/>
              <a:sym typeface="Lato"/>
            </a:endParaRPr>
          </a:p>
        </p:txBody>
      </p:sp>
      <p:sp>
        <p:nvSpPr>
          <p:cNvPr id="301" name="Google Shape;301;p37"/>
          <p:cNvSpPr/>
          <p:nvPr/>
        </p:nvSpPr>
        <p:spPr>
          <a:xfrm>
            <a:off x="8029550" y="2254225"/>
            <a:ext cx="1114500" cy="402300"/>
          </a:xfrm>
          <a:prstGeom prst="wedgeRectCallout">
            <a:avLst>
              <a:gd fmla="val -176476" name="adj1"/>
              <a:gd fmla="val 4180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700">
                <a:solidFill>
                  <a:srgbClr val="404040"/>
                </a:solidFill>
                <a:latin typeface="Lato"/>
                <a:ea typeface="Lato"/>
                <a:cs typeface="Lato"/>
                <a:sym typeface="Lato"/>
              </a:rPr>
              <a:t>Postgres Database: </a:t>
            </a:r>
            <a:r>
              <a:rPr lang="en" sz="700">
                <a:solidFill>
                  <a:srgbClr val="404040"/>
                </a:solidFill>
                <a:latin typeface="Lato"/>
                <a:ea typeface="Lato"/>
                <a:cs typeface="Lato"/>
                <a:sym typeface="Lato"/>
              </a:rPr>
              <a:t>DCAE’s TOSCA model store.</a:t>
            </a:r>
            <a:endParaRPr sz="700">
              <a:solidFill>
                <a:srgbClr val="404040"/>
              </a:solidFill>
              <a:latin typeface="Lato"/>
              <a:ea typeface="Lato"/>
              <a:cs typeface="Lato"/>
              <a:sym typeface="Lato"/>
            </a:endParaRPr>
          </a:p>
        </p:txBody>
      </p:sp>
      <p:sp>
        <p:nvSpPr>
          <p:cNvPr id="302" name="Google Shape;302;p37"/>
          <p:cNvSpPr/>
          <p:nvPr/>
        </p:nvSpPr>
        <p:spPr>
          <a:xfrm>
            <a:off x="6709150" y="4370800"/>
            <a:ext cx="1810200" cy="614700"/>
          </a:xfrm>
          <a:prstGeom prst="wedgeRectCallout">
            <a:avLst>
              <a:gd fmla="val -57784" name="adj1"/>
              <a:gd fmla="val -25758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700">
                <a:solidFill>
                  <a:srgbClr val="404040"/>
                </a:solidFill>
                <a:latin typeface="Lato"/>
                <a:ea typeface="Lato"/>
                <a:cs typeface="Lato"/>
                <a:sym typeface="Lato"/>
              </a:rPr>
              <a:t>VES OpenApi Manager: </a:t>
            </a:r>
            <a:r>
              <a:rPr lang="en" sz="700">
                <a:solidFill>
                  <a:srgbClr val="404040"/>
                </a:solidFill>
                <a:latin typeface="Lato"/>
                <a:ea typeface="Lato"/>
                <a:cs typeface="Lato"/>
                <a:sym typeface="Lato"/>
              </a:rPr>
              <a:t>Optional validator of VES_EVENT type artifacts executed during Service distributions.</a:t>
            </a:r>
            <a:endParaRPr sz="700">
              <a:solidFill>
                <a:srgbClr val="404040"/>
              </a:solidFill>
              <a:latin typeface="Lato"/>
              <a:ea typeface="Lato"/>
              <a:cs typeface="Lato"/>
              <a:sym typeface="Lato"/>
            </a:endParaRPr>
          </a:p>
        </p:txBody>
      </p:sp>
      <p:sp>
        <p:nvSpPr>
          <p:cNvPr id="303" name="Google Shape;303;p37"/>
          <p:cNvSpPr/>
          <p:nvPr/>
        </p:nvSpPr>
        <p:spPr>
          <a:xfrm>
            <a:off x="2350025" y="2922400"/>
            <a:ext cx="2879100" cy="3219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2413225" y="2158050"/>
            <a:ext cx="2158800" cy="321900"/>
          </a:xfrm>
          <a:prstGeom prst="roundRect">
            <a:avLst>
              <a:gd fmla="val 16667" name="adj"/>
            </a:avLst>
          </a:prstGeom>
          <a:noFill/>
          <a:ln cap="flat" cmpd="sng" w="28575">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5" name="Google Shape;305;p37"/>
          <p:cNvSpPr/>
          <p:nvPr/>
        </p:nvSpPr>
        <p:spPr>
          <a:xfrm>
            <a:off x="3189075" y="1839212"/>
            <a:ext cx="568800" cy="321900"/>
          </a:xfrm>
          <a:prstGeom prst="roundRect">
            <a:avLst>
              <a:gd fmla="val 16667" name="adj"/>
            </a:avLst>
          </a:prstGeom>
          <a:noFill/>
          <a:ln cap="flat" cmpd="sng" w="28575">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2634600" y="2536250"/>
            <a:ext cx="2531400" cy="321900"/>
          </a:xfrm>
          <a:prstGeom prst="roundRect">
            <a:avLst>
              <a:gd fmla="val 16667" name="adj"/>
            </a:avLst>
          </a:prstGeom>
          <a:noFill/>
          <a:ln cap="flat" cmpd="sng" w="28575">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7" name="Google Shape;307;p37"/>
          <p:cNvSpPr/>
          <p:nvPr/>
        </p:nvSpPr>
        <p:spPr>
          <a:xfrm>
            <a:off x="3803975" y="1809125"/>
            <a:ext cx="505800" cy="321900"/>
          </a:xfrm>
          <a:prstGeom prst="roundRect">
            <a:avLst>
              <a:gd fmla="val 16667" name="adj"/>
            </a:avLst>
          </a:prstGeom>
          <a:noFill/>
          <a:ln cap="flat" cmpd="sng" w="28575">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8" name="Google Shape;308;p37"/>
          <p:cNvSpPr/>
          <p:nvPr/>
        </p:nvSpPr>
        <p:spPr>
          <a:xfrm>
            <a:off x="4660200" y="2150100"/>
            <a:ext cx="505800" cy="321900"/>
          </a:xfrm>
          <a:prstGeom prst="roundRect">
            <a:avLst>
              <a:gd fmla="val 16667" name="adj"/>
            </a:avLst>
          </a:prstGeom>
          <a:noFill/>
          <a:ln cap="flat" cmpd="sng" w="28575">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9" name="Google Shape;309;p37"/>
          <p:cNvSpPr/>
          <p:nvPr/>
        </p:nvSpPr>
        <p:spPr>
          <a:xfrm>
            <a:off x="450700" y="3130830"/>
            <a:ext cx="1333200" cy="532800"/>
          </a:xfrm>
          <a:prstGeom prst="wedgeRectCallout">
            <a:avLst>
              <a:gd fmla="val 94618" name="adj1"/>
              <a:gd fmla="val -4999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700">
                <a:solidFill>
                  <a:srgbClr val="404040"/>
                </a:solidFill>
                <a:latin typeface="Lato"/>
                <a:ea typeface="Lato"/>
                <a:cs typeface="Lato"/>
                <a:sym typeface="Lato"/>
              </a:rPr>
              <a:t>Collectors:  </a:t>
            </a:r>
            <a:r>
              <a:rPr lang="en" sz="700">
                <a:solidFill>
                  <a:srgbClr val="404040"/>
                </a:solidFill>
                <a:latin typeface="Lato"/>
                <a:ea typeface="Lato"/>
                <a:cs typeface="Lato"/>
                <a:sym typeface="Lato"/>
              </a:rPr>
              <a:t>Collects various data from various xNFs.</a:t>
            </a:r>
            <a:endParaRPr sz="700">
              <a:solidFill>
                <a:srgbClr val="404040"/>
              </a:solidFill>
              <a:latin typeface="Lato"/>
              <a:ea typeface="Lato"/>
              <a:cs typeface="Lato"/>
              <a:sym typeface="Lato"/>
            </a:endParaRPr>
          </a:p>
        </p:txBody>
      </p:sp>
      <p:sp>
        <p:nvSpPr>
          <p:cNvPr id="310" name="Google Shape;310;p37"/>
          <p:cNvSpPr/>
          <p:nvPr/>
        </p:nvSpPr>
        <p:spPr>
          <a:xfrm>
            <a:off x="173800" y="1991402"/>
            <a:ext cx="1333200" cy="532800"/>
          </a:xfrm>
          <a:prstGeom prst="wedgeRectCallout">
            <a:avLst>
              <a:gd fmla="val 176168" name="adj1"/>
              <a:gd fmla="val 2421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700">
                <a:solidFill>
                  <a:srgbClr val="404040"/>
                </a:solidFill>
                <a:latin typeface="Lato"/>
                <a:ea typeface="Lato"/>
                <a:cs typeface="Lato"/>
                <a:sym typeface="Lato"/>
              </a:rPr>
              <a:t>Event Processor: </a:t>
            </a:r>
            <a:r>
              <a:rPr lang="en" sz="700">
                <a:solidFill>
                  <a:srgbClr val="404040"/>
                </a:solidFill>
                <a:latin typeface="Lato"/>
                <a:ea typeface="Lato"/>
                <a:cs typeface="Lato"/>
                <a:sym typeface="Lato"/>
              </a:rPr>
              <a:t>Data </a:t>
            </a:r>
            <a:r>
              <a:rPr lang="en" sz="700">
                <a:solidFill>
                  <a:srgbClr val="404040"/>
                </a:solidFill>
                <a:latin typeface="Lato"/>
                <a:ea typeface="Lato"/>
                <a:cs typeface="Lato"/>
                <a:sym typeface="Lato"/>
              </a:rPr>
              <a:t>standardization. Data can be consumed by Analytics or policy etc.</a:t>
            </a:r>
            <a:endParaRPr sz="700">
              <a:solidFill>
                <a:srgbClr val="404040"/>
              </a:solidFill>
              <a:latin typeface="Lato"/>
              <a:ea typeface="Lato"/>
              <a:cs typeface="Lato"/>
              <a:sym typeface="Lato"/>
            </a:endParaRPr>
          </a:p>
        </p:txBody>
      </p:sp>
      <p:sp>
        <p:nvSpPr>
          <p:cNvPr id="311" name="Google Shape;311;p37"/>
          <p:cNvSpPr/>
          <p:nvPr/>
        </p:nvSpPr>
        <p:spPr>
          <a:xfrm>
            <a:off x="372175" y="2561116"/>
            <a:ext cx="1333200" cy="532800"/>
          </a:xfrm>
          <a:prstGeom prst="wedgeRectCallout">
            <a:avLst>
              <a:gd fmla="val 124216" name="adj1"/>
              <a:gd fmla="val -156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700">
                <a:solidFill>
                  <a:srgbClr val="404040"/>
                </a:solidFill>
                <a:latin typeface="Lato"/>
                <a:ea typeface="Lato"/>
                <a:cs typeface="Lato"/>
                <a:sym typeface="Lato"/>
              </a:rPr>
              <a:t>Analytics: </a:t>
            </a:r>
            <a:r>
              <a:rPr lang="en" sz="700">
                <a:solidFill>
                  <a:srgbClr val="404040"/>
                </a:solidFill>
                <a:latin typeface="Lato"/>
                <a:ea typeface="Lato"/>
                <a:cs typeface="Lato"/>
                <a:sym typeface="Lato"/>
              </a:rPr>
              <a:t>Assess the data.</a:t>
            </a:r>
            <a:endParaRPr sz="700">
              <a:solidFill>
                <a:srgbClr val="40404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Platform : Deployment handler</a:t>
            </a:r>
            <a:endParaRPr/>
          </a:p>
        </p:txBody>
      </p:sp>
      <p:sp>
        <p:nvSpPr>
          <p:cNvPr id="317" name="Google Shape;317;p38"/>
          <p:cNvSpPr txBox="1"/>
          <p:nvPr>
            <p:ph idx="1" type="body"/>
          </p:nvPr>
        </p:nvSpPr>
        <p:spPr>
          <a:xfrm>
            <a:off x="311700" y="1152475"/>
            <a:ext cx="6795000" cy="216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38"/>
          <p:cNvPicPr preferRelativeResize="0"/>
          <p:nvPr/>
        </p:nvPicPr>
        <p:blipFill>
          <a:blip r:embed="rId3">
            <a:alphaModFix/>
          </a:blip>
          <a:stretch>
            <a:fillRect/>
          </a:stretch>
        </p:blipFill>
        <p:spPr>
          <a:xfrm>
            <a:off x="311700" y="1085675"/>
            <a:ext cx="7663450" cy="2594850"/>
          </a:xfrm>
          <a:prstGeom prst="rect">
            <a:avLst/>
          </a:prstGeom>
          <a:noFill/>
          <a:ln>
            <a:noFill/>
          </a:ln>
        </p:spPr>
      </p:pic>
      <p:sp>
        <p:nvSpPr>
          <p:cNvPr id="319" name="Google Shape;319;p38"/>
          <p:cNvSpPr txBox="1"/>
          <p:nvPr/>
        </p:nvSpPr>
        <p:spPr>
          <a:xfrm>
            <a:off x="311700" y="3680525"/>
            <a:ext cx="8338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4292F"/>
                </a:solidFill>
                <a:highlight>
                  <a:srgbClr val="FFFFFF"/>
                </a:highlight>
              </a:rPr>
              <a:t>The DCAE Deployment Handler (DH) is the interface to DCAE's orchestration system. The DH exposes an HTTP-based API that allows client systems to request the deployment of DCAE services based on service blueprints stored in the DCAE inventory, as well to check the status of deployments and to request undeployment of a previously-deployed service.</a:t>
            </a:r>
            <a:endParaRPr/>
          </a:p>
        </p:txBody>
      </p:sp>
      <p:sp>
        <p:nvSpPr>
          <p:cNvPr id="320" name="Google Shape;320;p38"/>
          <p:cNvSpPr txBox="1"/>
          <p:nvPr/>
        </p:nvSpPr>
        <p:spPr>
          <a:xfrm>
            <a:off x="5704625" y="25717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4292F"/>
                </a:solidFill>
                <a:highlight>
                  <a:srgbClr val="FFFFFF"/>
                </a:highlight>
              </a:rPr>
              <a:t>DH's place in the DCAE orchestration system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Platform : Policy handler</a:t>
            </a:r>
            <a:endParaRPr/>
          </a:p>
        </p:txBody>
      </p:sp>
      <p:pic>
        <p:nvPicPr>
          <p:cNvPr id="326" name="Google Shape;326;p39"/>
          <p:cNvPicPr preferRelativeResize="0"/>
          <p:nvPr/>
        </p:nvPicPr>
        <p:blipFill>
          <a:blip r:embed="rId3">
            <a:alphaModFix/>
          </a:blip>
          <a:stretch>
            <a:fillRect/>
          </a:stretch>
        </p:blipFill>
        <p:spPr>
          <a:xfrm>
            <a:off x="788525" y="926975"/>
            <a:ext cx="6792850" cy="3451775"/>
          </a:xfrm>
          <a:prstGeom prst="rect">
            <a:avLst/>
          </a:prstGeom>
          <a:noFill/>
          <a:ln>
            <a:noFill/>
          </a:ln>
        </p:spPr>
      </p:pic>
      <p:sp>
        <p:nvSpPr>
          <p:cNvPr id="327" name="Google Shape;327;p39"/>
          <p:cNvSpPr/>
          <p:nvPr/>
        </p:nvSpPr>
        <p:spPr>
          <a:xfrm>
            <a:off x="4608500" y="1566525"/>
            <a:ext cx="788100" cy="572700"/>
          </a:xfrm>
          <a:prstGeom prst="roundRect">
            <a:avLst>
              <a:gd fmla="val 16667" name="adj"/>
            </a:avLst>
          </a:prstGeom>
          <a:noFill/>
          <a:ln cap="flat" cmpd="sng" w="9525">
            <a:solidFill>
              <a:srgbClr val="E74C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9"/>
          <p:cNvSpPr txBox="1"/>
          <p:nvPr/>
        </p:nvSpPr>
        <p:spPr>
          <a:xfrm>
            <a:off x="600575" y="4398775"/>
            <a:ext cx="791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Policy Handler job is to handle configuration policy change or fetch latest policy from Policy framework and send to consul. Later it’ll be picked up by DCAE microservices.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Platform : Service Change Handler</a:t>
            </a:r>
            <a:endParaRPr/>
          </a:p>
        </p:txBody>
      </p:sp>
      <p:pic>
        <p:nvPicPr>
          <p:cNvPr id="334" name="Google Shape;334;p40"/>
          <p:cNvPicPr preferRelativeResize="0"/>
          <p:nvPr/>
        </p:nvPicPr>
        <p:blipFill>
          <a:blip r:embed="rId3">
            <a:alphaModFix/>
          </a:blip>
          <a:stretch>
            <a:fillRect/>
          </a:stretch>
        </p:blipFill>
        <p:spPr>
          <a:xfrm>
            <a:off x="278650" y="937525"/>
            <a:ext cx="6566549" cy="3392001"/>
          </a:xfrm>
          <a:prstGeom prst="rect">
            <a:avLst/>
          </a:prstGeom>
          <a:noFill/>
          <a:ln>
            <a:noFill/>
          </a:ln>
        </p:spPr>
      </p:pic>
      <p:sp>
        <p:nvSpPr>
          <p:cNvPr id="335" name="Google Shape;335;p40"/>
          <p:cNvSpPr txBox="1"/>
          <p:nvPr/>
        </p:nvSpPr>
        <p:spPr>
          <a:xfrm>
            <a:off x="7156400" y="1412225"/>
            <a:ext cx="1734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 faces towards SDC and receives </a:t>
            </a:r>
            <a:r>
              <a:rPr lang="en"/>
              <a:t>service</a:t>
            </a:r>
            <a:r>
              <a:rPr lang="en"/>
              <a:t> change notification. It saves the service to DCAE inventory.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Deployment and Runtime</a:t>
            </a:r>
            <a:r>
              <a:rPr lang="en"/>
              <a:t>(Close Loop)</a:t>
            </a:r>
            <a:r>
              <a:rPr lang="en"/>
              <a:t> Flow </a:t>
            </a:r>
            <a:endParaRPr/>
          </a:p>
        </p:txBody>
      </p:sp>
      <p:pic>
        <p:nvPicPr>
          <p:cNvPr id="341" name="Google Shape;341;p41"/>
          <p:cNvPicPr preferRelativeResize="0"/>
          <p:nvPr/>
        </p:nvPicPr>
        <p:blipFill>
          <a:blip r:embed="rId3">
            <a:alphaModFix/>
          </a:blip>
          <a:stretch>
            <a:fillRect/>
          </a:stretch>
        </p:blipFill>
        <p:spPr>
          <a:xfrm>
            <a:off x="485750" y="983225"/>
            <a:ext cx="6792845" cy="3820975"/>
          </a:xfrm>
          <a:prstGeom prst="rect">
            <a:avLst/>
          </a:prstGeom>
          <a:noFill/>
          <a:ln>
            <a:noFill/>
          </a:ln>
        </p:spPr>
      </p:pic>
      <p:sp>
        <p:nvSpPr>
          <p:cNvPr id="342" name="Google Shape;342;p41"/>
          <p:cNvSpPr txBox="1"/>
          <p:nvPr/>
        </p:nvSpPr>
        <p:spPr>
          <a:xfrm>
            <a:off x="579000" y="4628350"/>
            <a:ext cx="856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0000"/>
                </a:solidFill>
              </a:rPr>
              <a:t>This figure </a:t>
            </a:r>
            <a:r>
              <a:rPr lang="en" sz="900">
                <a:solidFill>
                  <a:srgbClr val="FF0000"/>
                </a:solidFill>
              </a:rPr>
              <a:t>depicts</a:t>
            </a:r>
            <a:r>
              <a:rPr lang="en" sz="900">
                <a:solidFill>
                  <a:srgbClr val="FF0000"/>
                </a:solidFill>
              </a:rPr>
              <a:t> one sample deployment of VES mapper and TCA micro service and runtime action.  </a:t>
            </a:r>
            <a:endParaRPr sz="900">
              <a:solidFill>
                <a:srgbClr val="FF0000"/>
              </a:solidFill>
            </a:endParaRPr>
          </a:p>
        </p:txBody>
      </p:sp>
      <p:sp>
        <p:nvSpPr>
          <p:cNvPr id="343" name="Google Shape;343;p41"/>
          <p:cNvSpPr txBox="1"/>
          <p:nvPr/>
        </p:nvSpPr>
        <p:spPr>
          <a:xfrm>
            <a:off x="7316625" y="1789275"/>
            <a:ext cx="1331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can deploy DCAE via DCAE dashboard.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2633200" y="868550"/>
            <a:ext cx="5426650" cy="3993451"/>
          </a:xfrm>
          <a:prstGeom prst="rect">
            <a:avLst/>
          </a:prstGeom>
          <a:noFill/>
          <a:ln>
            <a:noFill/>
          </a:ln>
        </p:spPr>
      </p:pic>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(Birds Eye View)</a:t>
            </a:r>
            <a:endParaRPr/>
          </a:p>
        </p:txBody>
      </p:sp>
      <p:sp>
        <p:nvSpPr>
          <p:cNvPr id="68" name="Google Shape;68;p15"/>
          <p:cNvSpPr txBox="1"/>
          <p:nvPr>
            <p:ph idx="1" type="body"/>
          </p:nvPr>
        </p:nvSpPr>
        <p:spPr>
          <a:xfrm>
            <a:off x="168075" y="1017725"/>
            <a:ext cx="2244900" cy="2900100"/>
          </a:xfrm>
          <a:prstGeom prst="rect">
            <a:avLst/>
          </a:prstGeom>
          <a:solidFill>
            <a:srgbClr val="A2C4C9"/>
          </a:solidFill>
        </p:spPr>
        <p:txBody>
          <a:bodyPr anchorCtr="0" anchor="t" bIns="91425" lIns="91425" spcFirstLastPara="1" rIns="91425" wrap="square" tIns="91425">
            <a:noAutofit/>
          </a:bodyPr>
          <a:lstStyle/>
          <a:p>
            <a:pPr indent="-225425" lvl="0" marL="228600" rtl="0" algn="l">
              <a:spcBef>
                <a:spcPts val="0"/>
              </a:spcBef>
              <a:spcAft>
                <a:spcPts val="0"/>
              </a:spcAft>
              <a:buClr>
                <a:srgbClr val="404040"/>
              </a:buClr>
              <a:buSzPts val="850"/>
              <a:buFont typeface="Lato"/>
              <a:buChar char="●"/>
            </a:pPr>
            <a:r>
              <a:rPr lang="en" sz="850">
                <a:solidFill>
                  <a:srgbClr val="404040"/>
                </a:solidFill>
                <a:latin typeface="Lato"/>
                <a:ea typeface="Lato"/>
                <a:cs typeface="Lato"/>
                <a:sym typeface="Lato"/>
              </a:rPr>
              <a:t>Data Collection Analytics and Events (DCAE) is the primary data collection and analysis system of ONAP.  DCAE has two parts in ONAP, design part and Runtime.</a:t>
            </a:r>
            <a:endParaRPr sz="850">
              <a:solidFill>
                <a:srgbClr val="404040"/>
              </a:solidFill>
              <a:latin typeface="Lato"/>
              <a:ea typeface="Lato"/>
              <a:cs typeface="Lato"/>
              <a:sym typeface="Lato"/>
            </a:endParaRPr>
          </a:p>
          <a:p>
            <a:pPr indent="-225425" lvl="0" marL="228600" rtl="0" algn="l">
              <a:lnSpc>
                <a:spcPct val="100000"/>
              </a:lnSpc>
              <a:spcBef>
                <a:spcPts val="0"/>
              </a:spcBef>
              <a:spcAft>
                <a:spcPts val="0"/>
              </a:spcAft>
              <a:buClr>
                <a:srgbClr val="404040"/>
              </a:buClr>
              <a:buSzPts val="850"/>
              <a:buFont typeface="Lato"/>
              <a:buChar char="●"/>
            </a:pPr>
            <a:r>
              <a:rPr lang="en" sz="850">
                <a:solidFill>
                  <a:srgbClr val="404040"/>
                </a:solidFill>
                <a:latin typeface="Lato"/>
                <a:ea typeface="Lato"/>
                <a:cs typeface="Lato"/>
                <a:sym typeface="Lato"/>
              </a:rPr>
              <a:t>The DCAE Design platform aims to provide a common catalog of available for DCAE Service components, enabling designers to select required components to construct and deploy composite flows into DCAE Runtime platform.</a:t>
            </a:r>
            <a:endParaRPr sz="850">
              <a:solidFill>
                <a:srgbClr val="404040"/>
              </a:solidFill>
              <a:latin typeface="Lato"/>
              <a:ea typeface="Lato"/>
              <a:cs typeface="Lato"/>
              <a:sym typeface="Lato"/>
            </a:endParaRPr>
          </a:p>
          <a:p>
            <a:pPr indent="-225425" lvl="0" marL="228600" rtl="0" algn="l">
              <a:spcBef>
                <a:spcPts val="0"/>
              </a:spcBef>
              <a:spcAft>
                <a:spcPts val="0"/>
              </a:spcAft>
              <a:buClr>
                <a:srgbClr val="404040"/>
              </a:buClr>
              <a:buSzPts val="850"/>
              <a:buFont typeface="Lato"/>
              <a:buChar char="●"/>
            </a:pPr>
            <a:r>
              <a:rPr lang="en" sz="850">
                <a:solidFill>
                  <a:srgbClr val="404040"/>
                </a:solidFill>
                <a:latin typeface="Lato"/>
                <a:ea typeface="Lato"/>
                <a:cs typeface="Lato"/>
                <a:sym typeface="Lato"/>
              </a:rPr>
              <a:t>The Runtime closed control loops starts with DCAE.</a:t>
            </a:r>
            <a:endParaRPr sz="850">
              <a:solidFill>
                <a:srgbClr val="404040"/>
              </a:solidFill>
              <a:latin typeface="Lato"/>
              <a:ea typeface="Lato"/>
              <a:cs typeface="Lato"/>
              <a:sym typeface="Lato"/>
            </a:endParaRPr>
          </a:p>
          <a:p>
            <a:pPr indent="-225425" lvl="0" marL="228600" rtl="0" algn="l">
              <a:spcBef>
                <a:spcPts val="0"/>
              </a:spcBef>
              <a:spcAft>
                <a:spcPts val="0"/>
              </a:spcAft>
              <a:buClr>
                <a:srgbClr val="404040"/>
              </a:buClr>
              <a:buSzPts val="850"/>
              <a:buFont typeface="Lato"/>
              <a:buChar char="●"/>
            </a:pPr>
            <a:r>
              <a:rPr lang="en" sz="850">
                <a:solidFill>
                  <a:srgbClr val="404040"/>
                </a:solidFill>
                <a:latin typeface="Lato"/>
                <a:ea typeface="Lato"/>
                <a:cs typeface="Lato"/>
                <a:sym typeface="Lato"/>
              </a:rPr>
              <a:t>DCAE collects performance, usage, and configuration data; provides computation of analytics; aids in troubleshooting; and publishes events, data and analytics.</a:t>
            </a:r>
            <a:endParaRPr sz="850">
              <a:solidFill>
                <a:srgbClr val="404040"/>
              </a:solidFill>
              <a:latin typeface="Lato"/>
              <a:ea typeface="Lato"/>
              <a:cs typeface="Lato"/>
              <a:sym typeface="Lato"/>
            </a:endParaRPr>
          </a:p>
        </p:txBody>
      </p:sp>
      <p:sp>
        <p:nvSpPr>
          <p:cNvPr id="69" name="Google Shape;69;p15"/>
          <p:cNvSpPr/>
          <p:nvPr/>
        </p:nvSpPr>
        <p:spPr>
          <a:xfrm>
            <a:off x="2740025" y="3020000"/>
            <a:ext cx="1106400" cy="1329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3846425" y="2800100"/>
            <a:ext cx="585900" cy="5196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nvSpPr>
        <p:spPr>
          <a:xfrm>
            <a:off x="2011125" y="4762500"/>
            <a:ext cx="7243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FF0000"/>
                </a:solidFill>
                <a:highlight>
                  <a:srgbClr val="FCFCFC"/>
                </a:highlight>
                <a:latin typeface="Lato"/>
                <a:ea typeface="Lato"/>
                <a:cs typeface="Lato"/>
                <a:sym typeface="Lato"/>
              </a:rPr>
              <a:t>Figure provides a high-level view of the ONAP architecture with its microservices-based platform components. Also Highlights DCAE ‘s positions in ONAP</a:t>
            </a:r>
            <a:endParaRPr sz="80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APIs</a:t>
            </a:r>
            <a:endParaRPr/>
          </a:p>
        </p:txBody>
      </p:sp>
      <p:pic>
        <p:nvPicPr>
          <p:cNvPr id="349" name="Google Shape;349;p42"/>
          <p:cNvPicPr preferRelativeResize="0"/>
          <p:nvPr/>
        </p:nvPicPr>
        <p:blipFill>
          <a:blip r:embed="rId3">
            <a:alphaModFix/>
          </a:blip>
          <a:stretch>
            <a:fillRect/>
          </a:stretch>
        </p:blipFill>
        <p:spPr>
          <a:xfrm>
            <a:off x="1267300" y="855250"/>
            <a:ext cx="6145484" cy="3820975"/>
          </a:xfrm>
          <a:prstGeom prst="rect">
            <a:avLst/>
          </a:prstGeom>
          <a:noFill/>
          <a:ln>
            <a:noFill/>
          </a:ln>
        </p:spPr>
      </p:pic>
      <p:sp>
        <p:nvSpPr>
          <p:cNvPr id="350" name="Google Shape;350;p42"/>
          <p:cNvSpPr txBox="1"/>
          <p:nvPr/>
        </p:nvSpPr>
        <p:spPr>
          <a:xfrm>
            <a:off x="1767300" y="4617525"/>
            <a:ext cx="6821700" cy="3849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2300"/>
              </a:spcBef>
              <a:spcAft>
                <a:spcPts val="0"/>
              </a:spcAft>
              <a:buNone/>
            </a:pPr>
            <a:r>
              <a:rPr lang="en" sz="1300">
                <a:solidFill>
                  <a:srgbClr val="FF0000"/>
                </a:solidFill>
                <a:highlight>
                  <a:srgbClr val="FFFFFF"/>
                </a:highlight>
                <a:latin typeface="Roboto"/>
                <a:ea typeface="Roboto"/>
                <a:cs typeface="Roboto"/>
                <a:sym typeface="Roboto"/>
              </a:rPr>
              <a:t>High Level Component Definition and Architectural Relationships </a:t>
            </a:r>
            <a:endParaRPr sz="90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ph type="title"/>
          </p:nvPr>
        </p:nvSpPr>
        <p:spPr>
          <a:xfrm>
            <a:off x="191025" y="197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Provided API</a:t>
            </a:r>
            <a:endParaRPr/>
          </a:p>
        </p:txBody>
      </p:sp>
      <p:graphicFrame>
        <p:nvGraphicFramePr>
          <p:cNvPr id="356" name="Google Shape;356;p43"/>
          <p:cNvGraphicFramePr/>
          <p:nvPr/>
        </p:nvGraphicFramePr>
        <p:xfrm>
          <a:off x="191025" y="770600"/>
          <a:ext cx="3000000" cy="3000000"/>
        </p:xfrm>
        <a:graphic>
          <a:graphicData uri="http://schemas.openxmlformats.org/drawingml/2006/table">
            <a:tbl>
              <a:tblPr>
                <a:solidFill>
                  <a:srgbClr val="FFFFFF"/>
                </a:solidFill>
                <a:tableStyleId>{FC4A9D3F-45CD-4C6D-96DD-C7B17E5009C5}</a:tableStyleId>
              </a:tblPr>
              <a:tblGrid>
                <a:gridCol w="666750"/>
                <a:gridCol w="1200150"/>
                <a:gridCol w="2369025"/>
                <a:gridCol w="699925"/>
                <a:gridCol w="623075"/>
                <a:gridCol w="2851650"/>
              </a:tblGrid>
              <a:tr h="332975">
                <a:tc>
                  <a:txBody>
                    <a:bodyPr/>
                    <a:lstStyle/>
                    <a:p>
                      <a:pPr indent="0" lvl="0" marL="0" rtl="0" algn="l">
                        <a:lnSpc>
                          <a:spcPct val="115000"/>
                        </a:lnSpc>
                        <a:spcBef>
                          <a:spcPts val="0"/>
                        </a:spcBef>
                        <a:spcAft>
                          <a:spcPts val="0"/>
                        </a:spcAft>
                        <a:buNone/>
                      </a:pPr>
                      <a:r>
                        <a:rPr b="1" lang="en" sz="550">
                          <a:solidFill>
                            <a:srgbClr val="172B4D"/>
                          </a:solidFill>
                          <a:latin typeface="Roboto"/>
                          <a:ea typeface="Roboto"/>
                          <a:cs typeface="Roboto"/>
                          <a:sym typeface="Roboto"/>
                        </a:rPr>
                        <a:t>Interface Name</a:t>
                      </a:r>
                      <a:endParaRPr b="1" sz="5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 sz="550">
                          <a:solidFill>
                            <a:srgbClr val="172B4D"/>
                          </a:solidFill>
                          <a:latin typeface="Roboto"/>
                          <a:ea typeface="Roboto"/>
                          <a:cs typeface="Roboto"/>
                          <a:sym typeface="Roboto"/>
                        </a:rPr>
                        <a:t>Interface Definition</a:t>
                      </a:r>
                      <a:endParaRPr b="1" sz="5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 sz="550">
                          <a:solidFill>
                            <a:srgbClr val="172B4D"/>
                          </a:solidFill>
                          <a:latin typeface="Roboto"/>
                          <a:ea typeface="Roboto"/>
                          <a:cs typeface="Roboto"/>
                          <a:sym typeface="Roboto"/>
                        </a:rPr>
                        <a:t> Interface Capabilities</a:t>
                      </a:r>
                      <a:endParaRPr b="1" sz="5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 sz="550">
                          <a:solidFill>
                            <a:srgbClr val="172B4D"/>
                          </a:solidFill>
                          <a:latin typeface="Roboto"/>
                          <a:ea typeface="Roboto"/>
                          <a:cs typeface="Roboto"/>
                          <a:sym typeface="Roboto"/>
                        </a:rPr>
                        <a:t>Protocol</a:t>
                      </a:r>
                      <a:endParaRPr b="1" sz="5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 sz="550">
                          <a:solidFill>
                            <a:srgbClr val="172B4D"/>
                          </a:solidFill>
                          <a:latin typeface="Roboto"/>
                          <a:ea typeface="Roboto"/>
                          <a:cs typeface="Roboto"/>
                          <a:sym typeface="Roboto"/>
                        </a:rPr>
                        <a:t>Status</a:t>
                      </a:r>
                      <a:endParaRPr b="1" sz="5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 sz="550">
                          <a:solidFill>
                            <a:srgbClr val="172B4D"/>
                          </a:solidFill>
                          <a:latin typeface="Roboto"/>
                          <a:ea typeface="Roboto"/>
                          <a:cs typeface="Roboto"/>
                          <a:sym typeface="Roboto"/>
                        </a:rPr>
                        <a:t>API Spec (Swagger)</a:t>
                      </a:r>
                      <a:endParaRPr b="1" sz="5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r>
              <a:tr h="286300">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DCAE-EXT1</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VES Collector</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An interface to share FM/PM data for VNF FCAPS from the VNFs via the EMS Driver to VES Collector</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REST</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0052CC"/>
                          </a:solidFill>
                          <a:uFill>
                            <a:noFill/>
                          </a:uFill>
                          <a:latin typeface="Roboto"/>
                          <a:ea typeface="Roboto"/>
                          <a:cs typeface="Roboto"/>
                          <a:sym typeface="Roboto"/>
                          <a:hlinkClick r:id="rId3">
                            <a:extLst>
                              <a:ext uri="{A12FA001-AC4F-418D-AE19-62706E023703}">
                                <ahyp:hlinkClr val="tx"/>
                              </a:ext>
                            </a:extLst>
                          </a:hlinkClick>
                        </a:rPr>
                        <a:t>VES-Collector</a:t>
                      </a:r>
                      <a:endParaRPr sz="550">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202100">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DCAE-EXT2</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HV-VES Collector</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Interface to support GPB over TCP for highvolume VES Events</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Proto/TCP</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0052CC"/>
                          </a:solidFill>
                          <a:uFill>
                            <a:noFill/>
                          </a:uFill>
                          <a:latin typeface="Roboto"/>
                          <a:ea typeface="Roboto"/>
                          <a:cs typeface="Roboto"/>
                          <a:sym typeface="Roboto"/>
                          <a:hlinkClick r:id="rId4">
                            <a:extLst>
                              <a:ext uri="{A12FA001-AC4F-418D-AE19-62706E023703}">
                                <ahyp:hlinkClr val="tx"/>
                              </a:ext>
                            </a:extLst>
                          </a:hlinkClick>
                        </a:rPr>
                        <a:t>HV-VES (High Volume VES)</a:t>
                      </a:r>
                      <a:endParaRPr sz="550">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202100">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DCAE-EXT3</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DataFileCollector</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Supports bulk/batch datafile collection from xNF</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http/sftp/ftpes</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NA</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286300">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DCAE-EXT4</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SNMPTrap</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Supports SNMP traps collection from SNMP agents deployed in the network</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UDP</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NA</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202100">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DCAE-EXT5</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RESTConf</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Subscribes to external controllers and retrieves data</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restconf</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u="sng">
                          <a:solidFill>
                            <a:srgbClr val="0052CC"/>
                          </a:solidFill>
                          <a:latin typeface="Roboto"/>
                          <a:ea typeface="Roboto"/>
                          <a:cs typeface="Roboto"/>
                          <a:sym typeface="Roboto"/>
                          <a:hlinkClick r:id="rId5">
                            <a:extLst>
                              <a:ext uri="{A12FA001-AC4F-418D-AE19-62706E023703}">
                                <ahyp:hlinkClr val="tx"/>
                              </a:ext>
                            </a:extLst>
                          </a:hlinkClick>
                        </a:rPr>
                        <a:t>RESTConf</a:t>
                      </a:r>
                      <a:endParaRPr sz="550" u="sng">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286300">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DCAE-EXT6</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OnboardingAPI (MOD)</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Used for onboarding MS component spec file and data-format into Design catalog</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REST</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 (POC)</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0052CC"/>
                          </a:solidFill>
                          <a:uFill>
                            <a:noFill/>
                          </a:uFill>
                          <a:latin typeface="Roboto"/>
                          <a:ea typeface="Roboto"/>
                          <a:cs typeface="Roboto"/>
                          <a:sym typeface="Roboto"/>
                          <a:hlinkClick r:id="rId6">
                            <a:extLst>
                              <a:ext uri="{A12FA001-AC4F-418D-AE19-62706E023703}">
                                <ahyp:hlinkClr val="tx"/>
                              </a:ext>
                            </a:extLst>
                          </a:hlinkClick>
                        </a:rPr>
                        <a:t>Onboarding HTTP API (MOD)</a:t>
                      </a:r>
                      <a:endParaRPr sz="550">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378925">
                <a:tc>
                  <a:txBody>
                    <a:bodyPr/>
                    <a:lstStyle/>
                    <a:p>
                      <a:pPr indent="0" lvl="0" marL="0" rtl="0" algn="l">
                        <a:lnSpc>
                          <a:spcPct val="115000"/>
                        </a:lnSpc>
                        <a:spcBef>
                          <a:spcPts val="0"/>
                        </a:spcBef>
                        <a:spcAft>
                          <a:spcPts val="0"/>
                        </a:spcAft>
                        <a:buNone/>
                      </a:pPr>
                      <a:r>
                        <a:rPr lang="en" sz="550">
                          <a:latin typeface="Roboto"/>
                          <a:ea typeface="Roboto"/>
                          <a:cs typeface="Roboto"/>
                          <a:sym typeface="Roboto"/>
                        </a:rPr>
                        <a:t>DCAE-EXT9</a:t>
                      </a:r>
                      <a:endParaRPr sz="550">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Data Extraction Service (DES)</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Provides basic computation and data retrieval/access from datastorage maintained by DL handlers (Feeder)</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REST</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a:t>
                      </a:r>
                      <a:endParaRPr sz="550">
                        <a:solidFill>
                          <a:srgbClr val="172B4D"/>
                        </a:solidFill>
                        <a:latin typeface="Roboto"/>
                        <a:ea typeface="Roboto"/>
                        <a:cs typeface="Roboto"/>
                        <a:sym typeface="Roboto"/>
                      </a:endParaRPr>
                    </a:p>
                    <a:p>
                      <a:pPr indent="0" lvl="0" marL="0" rtl="0" algn="l">
                        <a:lnSpc>
                          <a:spcPct val="115000"/>
                        </a:lnSpc>
                        <a:spcBef>
                          <a:spcPts val="800"/>
                        </a:spcBef>
                        <a:spcAft>
                          <a:spcPts val="0"/>
                        </a:spcAft>
                        <a:buNone/>
                      </a:pPr>
                      <a:r>
                        <a:rPr lang="en" sz="550">
                          <a:solidFill>
                            <a:srgbClr val="172B4D"/>
                          </a:solidFill>
                          <a:latin typeface="Roboto"/>
                          <a:ea typeface="Roboto"/>
                          <a:cs typeface="Roboto"/>
                          <a:sym typeface="Roboto"/>
                        </a:rPr>
                        <a:t>(Guilin)</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u="sng">
                          <a:solidFill>
                            <a:srgbClr val="0052CC"/>
                          </a:solidFill>
                          <a:latin typeface="Roboto"/>
                          <a:ea typeface="Roboto"/>
                          <a:cs typeface="Roboto"/>
                          <a:sym typeface="Roboto"/>
                          <a:hlinkClick r:id="rId7">
                            <a:extLst>
                              <a:ext uri="{A12FA001-AC4F-418D-AE19-62706E023703}">
                                <ahyp:hlinkClr val="tx"/>
                              </a:ext>
                            </a:extLst>
                          </a:hlinkClick>
                        </a:rPr>
                        <a:t>des-swagger.json</a:t>
                      </a:r>
                      <a:endParaRPr sz="550" u="sng">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286300">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a:t>
                      </a:r>
                      <a:r>
                        <a:rPr lang="en" sz="550">
                          <a:latin typeface="Roboto"/>
                          <a:ea typeface="Roboto"/>
                          <a:cs typeface="Roboto"/>
                          <a:sym typeface="Roboto"/>
                        </a:rPr>
                        <a:t>EXT10</a:t>
                      </a:r>
                      <a:endParaRPr sz="550">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 Openloop/CL Event</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Open loop and Control Loop event trigger from DCAE analytics/correlation MS into DMAAP</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REST</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u="sng">
                          <a:solidFill>
                            <a:srgbClr val="0052CC"/>
                          </a:solidFill>
                          <a:latin typeface="Roboto"/>
                          <a:ea typeface="Roboto"/>
                          <a:cs typeface="Roboto"/>
                          <a:sym typeface="Roboto"/>
                          <a:hlinkClick r:id="rId8">
                            <a:extLst>
                              <a:ext uri="{A12FA001-AC4F-418D-AE19-62706E023703}">
                                <ahyp:hlinkClr val="tx"/>
                              </a:ext>
                            </a:extLst>
                          </a:hlinkClick>
                        </a:rPr>
                        <a:t>CL Event Structure</a:t>
                      </a:r>
                      <a:endParaRPr sz="550" u="sng">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202100">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a:t>
                      </a:r>
                      <a:r>
                        <a:rPr lang="en" sz="550">
                          <a:latin typeface="Roboto"/>
                          <a:ea typeface="Roboto"/>
                          <a:cs typeface="Roboto"/>
                          <a:sym typeface="Roboto"/>
                        </a:rPr>
                        <a:t>EXT11</a:t>
                      </a:r>
                      <a:endParaRPr sz="550">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PNF Registration Handler</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PNF Registration event published through DMAAP</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REST</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0052CC"/>
                          </a:solidFill>
                          <a:uFill>
                            <a:noFill/>
                          </a:uFill>
                          <a:latin typeface="Roboto"/>
                          <a:ea typeface="Roboto"/>
                          <a:cs typeface="Roboto"/>
                          <a:sym typeface="Roboto"/>
                          <a:hlinkClick r:id="rId9">
                            <a:extLst>
                              <a:ext uri="{A12FA001-AC4F-418D-AE19-62706E023703}">
                                <ahyp:hlinkClr val="tx"/>
                              </a:ext>
                            </a:extLst>
                          </a:hlinkClick>
                        </a:rPr>
                        <a:t>PRH (PNF Registration Handler)</a:t>
                      </a:r>
                      <a:endParaRPr sz="550">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286300">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DCAE-EXT12</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ConfigBindingService (CBS)</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The CBS provides API for all DCAE deployment mS to retrieve configuration from Consul.</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REST</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uFill>
                            <a:noFill/>
                          </a:uFill>
                          <a:latin typeface="Roboto"/>
                          <a:ea typeface="Roboto"/>
                          <a:cs typeface="Roboto"/>
                          <a:sym typeface="Roboto"/>
                          <a:hlinkClick r:id="rId10">
                            <a:extLst>
                              <a:ext uri="{A12FA001-AC4F-418D-AE19-62706E023703}">
                                <ahyp:hlinkClr val="tx"/>
                              </a:ext>
                            </a:extLst>
                          </a:hlinkClick>
                        </a:rPr>
                        <a:t>CBS API</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463125">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DCAE-EXT13</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SliceAnalysis MS</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API to provide details of remaining capacity available for queried slice instance (NSI/NSSI)</a:t>
                      </a:r>
                      <a:endParaRPr sz="550">
                        <a:solidFill>
                          <a:srgbClr val="172B4D"/>
                        </a:solidFill>
                        <a:latin typeface="Roboto"/>
                        <a:ea typeface="Roboto"/>
                        <a:cs typeface="Roboto"/>
                        <a:sym typeface="Roboto"/>
                      </a:endParaRPr>
                    </a:p>
                    <a:p>
                      <a:pPr indent="0" lvl="0" marL="0" rtl="0" algn="l">
                        <a:lnSpc>
                          <a:spcPct val="115000"/>
                        </a:lnSpc>
                        <a:spcBef>
                          <a:spcPts val="800"/>
                        </a:spcBef>
                        <a:spcAft>
                          <a:spcPts val="0"/>
                        </a:spcAft>
                        <a:buNone/>
                      </a:pPr>
                      <a:r>
                        <a:rPr lang="en" sz="550" u="sng">
                          <a:solidFill>
                            <a:srgbClr val="0052CC"/>
                          </a:solidFill>
                          <a:latin typeface="Roboto"/>
                          <a:ea typeface="Roboto"/>
                          <a:cs typeface="Roboto"/>
                          <a:sym typeface="Roboto"/>
                          <a:hlinkClick r:id="rId11">
                            <a:extLst>
                              <a:ext uri="{A12FA001-AC4F-418D-AE19-62706E023703}">
                                <ahyp:hlinkClr val="tx"/>
                              </a:ext>
                            </a:extLst>
                          </a:hlinkClick>
                        </a:rPr>
                        <a:t>NSI/NSSI Selection based on resource occupancy levels</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REST</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u="sng">
                          <a:solidFill>
                            <a:srgbClr val="0052CC"/>
                          </a:solidFill>
                          <a:latin typeface="Roboto"/>
                          <a:ea typeface="Roboto"/>
                          <a:cs typeface="Roboto"/>
                          <a:sym typeface="Roboto"/>
                          <a:hlinkClick r:id="rId12">
                            <a:extLst>
                              <a:ext uri="{A12FA001-AC4F-418D-AE19-62706E023703}">
                                <ahyp:hlinkClr val="tx"/>
                              </a:ext>
                            </a:extLst>
                          </a:hlinkClick>
                        </a:rPr>
                        <a:t>https://wiki.onap.org/download/attachments/117740396/slice-analysis-swagger.yaml?version=1&amp;modificationDate=1640159785000&amp;api=v2</a:t>
                      </a:r>
                      <a:endParaRPr sz="550" u="sng">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441550">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DCAE-EXT14</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PM Subscription Handler Service</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Adds API support for Subscription/Filters/Measurement group management</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REST</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a:solidFill>
                            <a:srgbClr val="172B4D"/>
                          </a:solidFill>
                          <a:latin typeface="Roboto"/>
                          <a:ea typeface="Roboto"/>
                          <a:cs typeface="Roboto"/>
                          <a:sym typeface="Roboto"/>
                        </a:rPr>
                        <a:t>Available</a:t>
                      </a:r>
                      <a:endParaRPr sz="5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50" u="sng">
                          <a:solidFill>
                            <a:srgbClr val="0052CC"/>
                          </a:solidFill>
                          <a:latin typeface="Roboto"/>
                          <a:ea typeface="Roboto"/>
                          <a:cs typeface="Roboto"/>
                          <a:sym typeface="Roboto"/>
                          <a:hlinkClick r:id="rId13">
                            <a:extLst>
                              <a:ext uri="{A12FA001-AC4F-418D-AE19-62706E023703}">
                                <ahyp:hlinkClr val="tx"/>
                              </a:ext>
                            </a:extLst>
                          </a:hlinkClick>
                        </a:rPr>
                        <a:t>https://gerrit.onap.org/r/c/dcaegen2/+/126725</a:t>
                      </a:r>
                      <a:endParaRPr sz="550" u="sng">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Consumed API</a:t>
            </a:r>
            <a:endParaRPr/>
          </a:p>
        </p:txBody>
      </p:sp>
      <p:graphicFrame>
        <p:nvGraphicFramePr>
          <p:cNvPr id="362" name="Google Shape;362;p44"/>
          <p:cNvGraphicFramePr/>
          <p:nvPr/>
        </p:nvGraphicFramePr>
        <p:xfrm>
          <a:off x="244350" y="1290275"/>
          <a:ext cx="3000000" cy="3000000"/>
        </p:xfrm>
        <a:graphic>
          <a:graphicData uri="http://schemas.openxmlformats.org/drawingml/2006/table">
            <a:tbl>
              <a:tblPr>
                <a:solidFill>
                  <a:srgbClr val="FFFFFF"/>
                </a:solidFill>
                <a:tableStyleId>{FC4A9D3F-45CD-4C6D-96DD-C7B17E5009C5}</a:tableStyleId>
              </a:tblPr>
              <a:tblGrid>
                <a:gridCol w="914400"/>
                <a:gridCol w="1152525"/>
                <a:gridCol w="1971675"/>
                <a:gridCol w="762000"/>
                <a:gridCol w="723900"/>
                <a:gridCol w="2362200"/>
              </a:tblGrid>
              <a:tr h="351750">
                <a:tc>
                  <a:txBody>
                    <a:bodyPr/>
                    <a:lstStyle/>
                    <a:p>
                      <a:pPr indent="0" lvl="0" marL="0" rtl="0" algn="l">
                        <a:lnSpc>
                          <a:spcPct val="115000"/>
                        </a:lnSpc>
                        <a:spcBef>
                          <a:spcPts val="0"/>
                        </a:spcBef>
                        <a:spcAft>
                          <a:spcPts val="0"/>
                        </a:spcAft>
                        <a:buNone/>
                      </a:pPr>
                      <a:r>
                        <a:rPr b="1" lang="en" sz="750">
                          <a:solidFill>
                            <a:srgbClr val="172B4D"/>
                          </a:solidFill>
                          <a:latin typeface="Roboto"/>
                          <a:ea typeface="Roboto"/>
                          <a:cs typeface="Roboto"/>
                          <a:sym typeface="Roboto"/>
                        </a:rPr>
                        <a:t>Interface Name</a:t>
                      </a:r>
                      <a:endParaRPr b="1" sz="7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 sz="750">
                          <a:solidFill>
                            <a:srgbClr val="172B4D"/>
                          </a:solidFill>
                          <a:latin typeface="Roboto"/>
                          <a:ea typeface="Roboto"/>
                          <a:cs typeface="Roboto"/>
                          <a:sym typeface="Roboto"/>
                        </a:rPr>
                        <a:t>Interface Definition</a:t>
                      </a:r>
                      <a:endParaRPr b="1" sz="7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 sz="750">
                          <a:solidFill>
                            <a:srgbClr val="172B4D"/>
                          </a:solidFill>
                          <a:latin typeface="Roboto"/>
                          <a:ea typeface="Roboto"/>
                          <a:cs typeface="Roboto"/>
                          <a:sym typeface="Roboto"/>
                        </a:rPr>
                        <a:t> Interface Capabilities</a:t>
                      </a:r>
                      <a:endParaRPr b="1" sz="7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 sz="750">
                          <a:solidFill>
                            <a:srgbClr val="172B4D"/>
                          </a:solidFill>
                          <a:latin typeface="Roboto"/>
                          <a:ea typeface="Roboto"/>
                          <a:cs typeface="Roboto"/>
                          <a:sym typeface="Roboto"/>
                        </a:rPr>
                        <a:t>Protocol</a:t>
                      </a:r>
                      <a:endParaRPr b="1" sz="7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 sz="750">
                          <a:solidFill>
                            <a:srgbClr val="172B4D"/>
                          </a:solidFill>
                          <a:latin typeface="Roboto"/>
                          <a:ea typeface="Roboto"/>
                          <a:cs typeface="Roboto"/>
                          <a:sym typeface="Roboto"/>
                        </a:rPr>
                        <a:t>Status</a:t>
                      </a:r>
                      <a:endParaRPr b="1" sz="7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 sz="750">
                          <a:solidFill>
                            <a:srgbClr val="172B4D"/>
                          </a:solidFill>
                          <a:latin typeface="Roboto"/>
                          <a:ea typeface="Roboto"/>
                          <a:cs typeface="Roboto"/>
                          <a:sym typeface="Roboto"/>
                        </a:rPr>
                        <a:t>API Spec (Swagger)</a:t>
                      </a:r>
                      <a:endParaRPr b="1" sz="750">
                        <a:solidFill>
                          <a:srgbClr val="172B4D"/>
                        </a:solidFill>
                        <a:latin typeface="Roboto"/>
                        <a:ea typeface="Roboto"/>
                        <a:cs typeface="Roboto"/>
                        <a:sym typeface="Roboto"/>
                      </a:endParaRPr>
                    </a:p>
                  </a:txBody>
                  <a:tcPr marT="66675" marB="66675" marR="142875"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solidFill>
                      <a:srgbClr val="F4F5F7"/>
                    </a:solidFill>
                  </a:tcPr>
                </a:tc>
              </a:tr>
              <a:tr h="466475">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POE-5</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PDP - DCAE Policy Sidecar</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Fetched policies for DCAE MS from the Policy Framework via PDP query</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REST</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Available</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u="sng">
                          <a:solidFill>
                            <a:srgbClr val="0052CC"/>
                          </a:solidFill>
                          <a:latin typeface="Roboto"/>
                          <a:ea typeface="Roboto"/>
                          <a:cs typeface="Roboto"/>
                          <a:sym typeface="Roboto"/>
                          <a:hlinkClick r:id="rId3">
                            <a:extLst>
                              <a:ext uri="{A12FA001-AC4F-418D-AE19-62706E023703}">
                                <ahyp:hlinkClr val="tx"/>
                              </a:ext>
                            </a:extLst>
                          </a:hlinkClick>
                        </a:rPr>
                        <a:t>POE-5 (Policy Decision API)</a:t>
                      </a:r>
                      <a:endParaRPr sz="750" u="sng">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351750">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AAIE-1</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Topology Enrichment </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Enrichment query by Correlation/analytics MS </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REST</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Available</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0052CC"/>
                          </a:solidFill>
                          <a:uFill>
                            <a:noFill/>
                          </a:uFill>
                          <a:latin typeface="Roboto"/>
                          <a:ea typeface="Roboto"/>
                          <a:cs typeface="Roboto"/>
                          <a:sym typeface="Roboto"/>
                          <a:hlinkClick r:id="rId4">
                            <a:extLst>
                              <a:ext uri="{A12FA001-AC4F-418D-AE19-62706E023703}">
                                <ahyp:hlinkClr val="tx"/>
                              </a:ext>
                            </a:extLst>
                          </a:hlinkClick>
                        </a:rPr>
                        <a:t>AAI REST API Documentation on readthedocs.io</a:t>
                      </a:r>
                      <a:endParaRPr sz="750">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492550">
                <a:tc>
                  <a:txBody>
                    <a:bodyPr/>
                    <a:lstStyle/>
                    <a:p>
                      <a:pPr indent="0" lvl="0" marL="0" rtl="0" algn="l">
                        <a:lnSpc>
                          <a:spcPct val="115000"/>
                        </a:lnSpc>
                        <a:spcBef>
                          <a:spcPts val="0"/>
                        </a:spcBef>
                        <a:spcAft>
                          <a:spcPts val="0"/>
                        </a:spcAft>
                        <a:buNone/>
                      </a:pPr>
                      <a:r>
                        <a:rPr lang="en" sz="750">
                          <a:solidFill>
                            <a:srgbClr val="FF6600"/>
                          </a:solidFill>
                          <a:latin typeface="Roboto"/>
                          <a:ea typeface="Roboto"/>
                          <a:cs typeface="Roboto"/>
                          <a:sym typeface="Roboto"/>
                        </a:rPr>
                        <a:t>Acumos-E5 Subscription</a:t>
                      </a:r>
                      <a:endParaRPr sz="750">
                        <a:solidFill>
                          <a:srgbClr val="FF6600"/>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FF6600"/>
                          </a:solidFill>
                          <a:latin typeface="Roboto"/>
                          <a:ea typeface="Roboto"/>
                          <a:cs typeface="Roboto"/>
                          <a:sym typeface="Roboto"/>
                        </a:rPr>
                        <a:t>Acumos - AA (MOD)</a:t>
                      </a:r>
                      <a:endParaRPr sz="750">
                        <a:solidFill>
                          <a:srgbClr val="FF6600"/>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FF6600"/>
                          </a:solidFill>
                          <a:latin typeface="Roboto"/>
                          <a:ea typeface="Roboto"/>
                          <a:cs typeface="Roboto"/>
                          <a:sym typeface="Roboto"/>
                        </a:rPr>
                        <a:t>Acumos Adapter - Retrieves models from Acumos using E5 interface and onboard them into DCAE (MOD) using OnboardingAPI and make it available in Catalog</a:t>
                      </a:r>
                      <a:endParaRPr sz="750">
                        <a:solidFill>
                          <a:srgbClr val="FF6600"/>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FF6600"/>
                          </a:solidFill>
                          <a:latin typeface="Roboto"/>
                          <a:ea typeface="Roboto"/>
                          <a:cs typeface="Roboto"/>
                          <a:sym typeface="Roboto"/>
                        </a:rPr>
                        <a:t>REST</a:t>
                      </a:r>
                      <a:endParaRPr sz="750">
                        <a:solidFill>
                          <a:srgbClr val="FF6600"/>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FF6600"/>
                          </a:solidFill>
                          <a:latin typeface="Roboto"/>
                          <a:ea typeface="Roboto"/>
                          <a:cs typeface="Roboto"/>
                          <a:sym typeface="Roboto"/>
                        </a:rPr>
                        <a:t>Available (POC)</a:t>
                      </a:r>
                      <a:endParaRPr sz="750">
                        <a:solidFill>
                          <a:srgbClr val="FF6600"/>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r h="547475">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SDCE-7</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Artifact Distribution</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800"/>
                        </a:spcBef>
                        <a:spcAft>
                          <a:spcPts val="0"/>
                        </a:spcAft>
                        <a:buNone/>
                      </a:pPr>
                      <a:r>
                        <a:rPr lang="en" sz="750">
                          <a:solidFill>
                            <a:srgbClr val="172B4D"/>
                          </a:solidFill>
                          <a:latin typeface="Roboto"/>
                          <a:ea typeface="Roboto"/>
                          <a:cs typeface="Roboto"/>
                          <a:sym typeface="Roboto"/>
                        </a:rPr>
                        <a:t>DCAE-VESOpenAPI manager uses notification to retrieve VES schema uploaded and perform validation</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REST</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solidFill>
                            <a:srgbClr val="172B4D"/>
                          </a:solidFill>
                          <a:latin typeface="Roboto"/>
                          <a:ea typeface="Roboto"/>
                          <a:cs typeface="Roboto"/>
                          <a:sym typeface="Roboto"/>
                        </a:rPr>
                        <a:t>Available</a:t>
                      </a:r>
                      <a:endParaRPr sz="750">
                        <a:solidFill>
                          <a:srgbClr val="172B4D"/>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u="sng">
                          <a:solidFill>
                            <a:srgbClr val="0052CC"/>
                          </a:solidFill>
                          <a:latin typeface="Roboto"/>
                          <a:ea typeface="Roboto"/>
                          <a:cs typeface="Roboto"/>
                          <a:sym typeface="Roboto"/>
                          <a:hlinkClick r:id="rId5">
                            <a:extLst>
                              <a:ext uri="{A12FA001-AC4F-418D-AE19-62706E023703}">
                                <ahyp:hlinkClr val="tx"/>
                              </a:ext>
                            </a:extLst>
                          </a:hlinkClick>
                        </a:rPr>
                        <a:t>https://docs.onap.org/projects/onap-sdc/en/latest/offeredapis.html</a:t>
                      </a:r>
                      <a:endParaRPr sz="750" u="sng">
                        <a:solidFill>
                          <a:srgbClr val="0052CC"/>
                        </a:solidFill>
                        <a:latin typeface="Roboto"/>
                        <a:ea typeface="Roboto"/>
                        <a:cs typeface="Roboto"/>
                        <a:sym typeface="Roboto"/>
                      </a:endParaRPr>
                    </a:p>
                  </a:txBody>
                  <a:tcPr marT="66675" marB="66675" marR="95250" marL="95250">
                    <a:lnL cap="flat" cmpd="sng" w="10575">
                      <a:solidFill>
                        <a:srgbClr val="C1C7D0"/>
                      </a:solidFill>
                      <a:prstDash val="solid"/>
                      <a:round/>
                      <a:headEnd len="sm" w="sm" type="none"/>
                      <a:tailEnd len="sm" w="sm" type="none"/>
                    </a:lnL>
                    <a:lnR cap="flat" cmpd="sng" w="10575">
                      <a:solidFill>
                        <a:srgbClr val="C1C7D0"/>
                      </a:solidFill>
                      <a:prstDash val="solid"/>
                      <a:round/>
                      <a:headEnd len="sm" w="sm" type="none"/>
                      <a:tailEnd len="sm" w="sm" type="none"/>
                    </a:lnR>
                    <a:lnT cap="flat" cmpd="sng" w="10575">
                      <a:solidFill>
                        <a:srgbClr val="C1C7D0"/>
                      </a:solidFill>
                      <a:prstDash val="solid"/>
                      <a:round/>
                      <a:headEnd len="sm" w="sm" type="none"/>
                      <a:tailEnd len="sm" w="sm" type="none"/>
                    </a:lnT>
                    <a:lnB cap="flat" cmpd="sng" w="10575">
                      <a:solidFill>
                        <a:srgbClr val="C1C7D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 of a DCAE Microservice via CLAMP </a:t>
            </a:r>
            <a:endParaRPr/>
          </a:p>
        </p:txBody>
      </p:sp>
      <p:pic>
        <p:nvPicPr>
          <p:cNvPr id="368" name="Google Shape;368;p45"/>
          <p:cNvPicPr preferRelativeResize="0"/>
          <p:nvPr/>
        </p:nvPicPr>
        <p:blipFill>
          <a:blip r:embed="rId3">
            <a:alphaModFix/>
          </a:blip>
          <a:stretch>
            <a:fillRect/>
          </a:stretch>
        </p:blipFill>
        <p:spPr>
          <a:xfrm>
            <a:off x="666725" y="944325"/>
            <a:ext cx="6581463" cy="3820976"/>
          </a:xfrm>
          <a:prstGeom prst="rect">
            <a:avLst/>
          </a:prstGeom>
          <a:noFill/>
          <a:ln>
            <a:noFill/>
          </a:ln>
        </p:spPr>
      </p:pic>
      <p:sp>
        <p:nvSpPr>
          <p:cNvPr id="369" name="Google Shape;369;p45"/>
          <p:cNvSpPr txBox="1"/>
          <p:nvPr/>
        </p:nvSpPr>
        <p:spPr>
          <a:xfrm>
            <a:off x="1285300" y="4808000"/>
            <a:ext cx="63792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0"/>
              </a:spcAft>
              <a:buNone/>
            </a:pPr>
            <a:r>
              <a:rPr lang="en" sz="1000">
                <a:solidFill>
                  <a:srgbClr val="172B4D"/>
                </a:solidFill>
                <a:latin typeface="Roboto"/>
                <a:ea typeface="Roboto"/>
                <a:cs typeface="Roboto"/>
                <a:sym typeface="Roboto"/>
              </a:rPr>
              <a:t>Configure and starting the deployment of TCA through CLAMP and DCAE-Controller</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 of a DCAE Microservice via CLAMP </a:t>
            </a:r>
            <a:endParaRPr/>
          </a:p>
        </p:txBody>
      </p:sp>
      <p:pic>
        <p:nvPicPr>
          <p:cNvPr id="375" name="Google Shape;375;p46"/>
          <p:cNvPicPr preferRelativeResize="0"/>
          <p:nvPr/>
        </p:nvPicPr>
        <p:blipFill>
          <a:blip r:embed="rId3">
            <a:alphaModFix/>
          </a:blip>
          <a:stretch>
            <a:fillRect/>
          </a:stretch>
        </p:blipFill>
        <p:spPr>
          <a:xfrm>
            <a:off x="152400" y="1170125"/>
            <a:ext cx="8839204" cy="2015580"/>
          </a:xfrm>
          <a:prstGeom prst="rect">
            <a:avLst/>
          </a:prstGeom>
          <a:noFill/>
          <a:ln>
            <a:noFill/>
          </a:ln>
        </p:spPr>
      </p:pic>
      <p:sp>
        <p:nvSpPr>
          <p:cNvPr id="376" name="Google Shape;376;p46"/>
          <p:cNvSpPr txBox="1"/>
          <p:nvPr/>
        </p:nvSpPr>
        <p:spPr>
          <a:xfrm>
            <a:off x="1285300" y="4808000"/>
            <a:ext cx="63792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0"/>
              </a:spcAft>
              <a:buNone/>
            </a:pPr>
            <a:r>
              <a:rPr lang="en" sz="1000">
                <a:solidFill>
                  <a:srgbClr val="172B4D"/>
                </a:solidFill>
                <a:latin typeface="Roboto"/>
                <a:ea typeface="Roboto"/>
                <a:cs typeface="Roboto"/>
                <a:sym typeface="Roboto"/>
              </a:rPr>
              <a:t>Configure and starting the deployment of TCA through CLAMP and DCAE-Controller</a:t>
            </a:r>
            <a:endParaRPr sz="1000">
              <a:solidFill>
                <a:srgbClr val="172B4D"/>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 of a DCAE Microservice via CLAMP </a:t>
            </a:r>
            <a:endParaRPr/>
          </a:p>
        </p:txBody>
      </p:sp>
      <p:pic>
        <p:nvPicPr>
          <p:cNvPr id="382" name="Google Shape;382;p47"/>
          <p:cNvPicPr preferRelativeResize="0"/>
          <p:nvPr/>
        </p:nvPicPr>
        <p:blipFill>
          <a:blip r:embed="rId3">
            <a:alphaModFix/>
          </a:blip>
          <a:stretch>
            <a:fillRect/>
          </a:stretch>
        </p:blipFill>
        <p:spPr>
          <a:xfrm>
            <a:off x="311700" y="1017725"/>
            <a:ext cx="8194094" cy="3820976"/>
          </a:xfrm>
          <a:prstGeom prst="rect">
            <a:avLst/>
          </a:prstGeom>
          <a:noFill/>
          <a:ln>
            <a:noFill/>
          </a:ln>
        </p:spPr>
      </p:pic>
      <p:sp>
        <p:nvSpPr>
          <p:cNvPr id="383" name="Google Shape;383;p47"/>
          <p:cNvSpPr txBox="1"/>
          <p:nvPr/>
        </p:nvSpPr>
        <p:spPr>
          <a:xfrm>
            <a:off x="1780825" y="4774200"/>
            <a:ext cx="40269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300"/>
              </a:spcBef>
              <a:spcAft>
                <a:spcPts val="0"/>
              </a:spcAft>
              <a:buNone/>
            </a:pPr>
            <a:r>
              <a:rPr lang="en" sz="1200">
                <a:solidFill>
                  <a:srgbClr val="172B4D"/>
                </a:solidFill>
                <a:highlight>
                  <a:srgbClr val="FFFFFF"/>
                </a:highlight>
                <a:latin typeface="Roboto"/>
                <a:ea typeface="Roboto"/>
                <a:cs typeface="Roboto"/>
                <a:sym typeface="Roboto"/>
              </a:rPr>
              <a:t>Get and gather policies and install TCA instance</a:t>
            </a:r>
            <a:endParaRPr sz="1000">
              <a:solidFill>
                <a:srgbClr val="172B4D"/>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 of a DCAE Microservice via CLAMP </a:t>
            </a:r>
            <a:endParaRPr/>
          </a:p>
        </p:txBody>
      </p:sp>
      <p:pic>
        <p:nvPicPr>
          <p:cNvPr id="389" name="Google Shape;389;p48"/>
          <p:cNvPicPr preferRelativeResize="0"/>
          <p:nvPr/>
        </p:nvPicPr>
        <p:blipFill>
          <a:blip r:embed="rId3">
            <a:alphaModFix/>
          </a:blip>
          <a:stretch>
            <a:fillRect/>
          </a:stretch>
        </p:blipFill>
        <p:spPr>
          <a:xfrm>
            <a:off x="152400" y="1017725"/>
            <a:ext cx="8839204" cy="3224065"/>
          </a:xfrm>
          <a:prstGeom prst="rect">
            <a:avLst/>
          </a:prstGeom>
          <a:noFill/>
          <a:ln>
            <a:noFill/>
          </a:ln>
        </p:spPr>
      </p:pic>
      <p:sp>
        <p:nvSpPr>
          <p:cNvPr id="390" name="Google Shape;390;p48"/>
          <p:cNvSpPr txBox="1"/>
          <p:nvPr/>
        </p:nvSpPr>
        <p:spPr>
          <a:xfrm>
            <a:off x="1743200" y="4381475"/>
            <a:ext cx="63792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300"/>
              </a:spcBef>
              <a:spcAft>
                <a:spcPts val="0"/>
              </a:spcAft>
              <a:buNone/>
            </a:pPr>
            <a:r>
              <a:rPr lang="en" sz="1200">
                <a:solidFill>
                  <a:srgbClr val="172B4D"/>
                </a:solidFill>
                <a:highlight>
                  <a:srgbClr val="FFFFFF"/>
                </a:highlight>
                <a:latin typeface="Roboto"/>
                <a:ea typeface="Roboto"/>
                <a:cs typeface="Roboto"/>
                <a:sym typeface="Roboto"/>
              </a:rPr>
              <a:t>Starting TCA instance and end of installation</a:t>
            </a:r>
            <a:endParaRPr sz="1000">
              <a:solidFill>
                <a:srgbClr val="172B4D"/>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Configuration Policy for DCAE micro service(Another view of last page)</a:t>
            </a:r>
            <a:endParaRPr/>
          </a:p>
        </p:txBody>
      </p:sp>
      <p:pic>
        <p:nvPicPr>
          <p:cNvPr id="396" name="Google Shape;396;p49"/>
          <p:cNvPicPr preferRelativeResize="0"/>
          <p:nvPr/>
        </p:nvPicPr>
        <p:blipFill>
          <a:blip r:embed="rId3">
            <a:alphaModFix/>
          </a:blip>
          <a:stretch>
            <a:fillRect/>
          </a:stretch>
        </p:blipFill>
        <p:spPr>
          <a:xfrm>
            <a:off x="2238050" y="1080625"/>
            <a:ext cx="6792844" cy="3820975"/>
          </a:xfrm>
          <a:prstGeom prst="rect">
            <a:avLst/>
          </a:prstGeom>
          <a:noFill/>
          <a:ln>
            <a:noFill/>
          </a:ln>
        </p:spPr>
      </p:pic>
      <p:sp>
        <p:nvSpPr>
          <p:cNvPr id="397" name="Google Shape;397;p49"/>
          <p:cNvSpPr txBox="1"/>
          <p:nvPr/>
        </p:nvSpPr>
        <p:spPr>
          <a:xfrm>
            <a:off x="2426175" y="4598375"/>
            <a:ext cx="65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figure depicts how Configuration policy updated to a DCAE microservice.</a:t>
            </a:r>
            <a:endParaRPr/>
          </a:p>
        </p:txBody>
      </p:sp>
      <p:sp>
        <p:nvSpPr>
          <p:cNvPr id="398" name="Google Shape;398;p49"/>
          <p:cNvSpPr txBox="1"/>
          <p:nvPr/>
        </p:nvSpPr>
        <p:spPr>
          <a:xfrm>
            <a:off x="81725" y="2163050"/>
            <a:ext cx="2118600" cy="23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sz="550">
                <a:solidFill>
                  <a:srgbClr val="172B4D"/>
                </a:solidFill>
                <a:highlight>
                  <a:srgbClr val="FFFFFF"/>
                </a:highlight>
                <a:latin typeface="Roboto"/>
                <a:ea typeface="Roboto"/>
                <a:cs typeface="Roboto"/>
                <a:sym typeface="Roboto"/>
              </a:rPr>
              <a:t>Some Microservice in DCAE need policy to update its configuration dynamically. </a:t>
            </a:r>
            <a:endParaRPr sz="550">
              <a:solidFill>
                <a:srgbClr val="172B4D"/>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rPr lang="en" sz="550">
                <a:solidFill>
                  <a:srgbClr val="172B4D"/>
                </a:solidFill>
                <a:highlight>
                  <a:srgbClr val="FFFFFF"/>
                </a:highlight>
                <a:latin typeface="Roboto"/>
                <a:ea typeface="Roboto"/>
                <a:cs typeface="Roboto"/>
                <a:sym typeface="Roboto"/>
              </a:rPr>
              <a:t>The service component should include a script within the container and specify that in component spec</a:t>
            </a:r>
            <a:endParaRPr sz="550">
              <a:solidFill>
                <a:srgbClr val="172B4D"/>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rPr b="1" lang="en" sz="550">
                <a:solidFill>
                  <a:srgbClr val="172B4D"/>
                </a:solidFill>
                <a:highlight>
                  <a:srgbClr val="FFFFFF"/>
                </a:highlight>
                <a:latin typeface="Roboto"/>
                <a:ea typeface="Roboto"/>
                <a:cs typeface="Roboto"/>
                <a:sym typeface="Roboto"/>
              </a:rPr>
              <a:t>Component spec</a:t>
            </a:r>
            <a:endParaRPr b="1" sz="5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550">
                <a:solidFill>
                  <a:srgbClr val="172B4D"/>
                </a:solidFill>
                <a:highlight>
                  <a:srgbClr val="FFFFFF"/>
                </a:highlight>
                <a:latin typeface="Courier New"/>
                <a:ea typeface="Courier New"/>
                <a:cs typeface="Courier New"/>
                <a:sym typeface="Courier New"/>
              </a:rPr>
              <a:t>"auxilary": {</a:t>
            </a:r>
            <a:endParaRPr sz="550">
              <a:solidFill>
                <a:srgbClr val="172B4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550">
                <a:solidFill>
                  <a:srgbClr val="172B4D"/>
                </a:solidFill>
                <a:highlight>
                  <a:srgbClr val="FFFFFF"/>
                </a:highlight>
                <a:latin typeface="Courier New"/>
                <a:ea typeface="Courier New"/>
                <a:cs typeface="Courier New"/>
                <a:sym typeface="Courier New"/>
              </a:rPr>
              <a:t>    "policy": {</a:t>
            </a:r>
            <a:endParaRPr sz="550">
              <a:solidFill>
                <a:srgbClr val="172B4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550">
                <a:solidFill>
                  <a:srgbClr val="172B4D"/>
                </a:solidFill>
                <a:highlight>
                  <a:srgbClr val="FFFFFF"/>
                </a:highlight>
                <a:latin typeface="Courier New"/>
                <a:ea typeface="Courier New"/>
                <a:cs typeface="Courier New"/>
                <a:sym typeface="Courier New"/>
              </a:rPr>
              <a:t>        "trigger_type": "docker",</a:t>
            </a:r>
            <a:endParaRPr sz="550">
              <a:solidFill>
                <a:srgbClr val="172B4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550">
                <a:solidFill>
                  <a:srgbClr val="172B4D"/>
                </a:solidFill>
                <a:highlight>
                  <a:srgbClr val="FFFFFF"/>
                </a:highlight>
                <a:latin typeface="Courier New"/>
                <a:ea typeface="Courier New"/>
                <a:cs typeface="Courier New"/>
                <a:sym typeface="Courier New"/>
              </a:rPr>
              <a:t>        "script_path": "/opt/app/reconfigure.sh"</a:t>
            </a:r>
            <a:endParaRPr sz="550">
              <a:solidFill>
                <a:srgbClr val="172B4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550">
                <a:solidFill>
                  <a:srgbClr val="172B4D"/>
                </a:solidFill>
                <a:highlight>
                  <a:srgbClr val="FFFFFF"/>
                </a:highlight>
                <a:latin typeface="Courier New"/>
                <a:ea typeface="Courier New"/>
                <a:cs typeface="Courier New"/>
                <a:sym typeface="Courier New"/>
              </a:rPr>
              <a:t>    }</a:t>
            </a:r>
            <a:endParaRPr sz="550">
              <a:solidFill>
                <a:srgbClr val="172B4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550">
                <a:solidFill>
                  <a:srgbClr val="172B4D"/>
                </a:solidFill>
                <a:highlight>
                  <a:srgbClr val="FFFFFF"/>
                </a:highlight>
                <a:latin typeface="Courier New"/>
                <a:ea typeface="Courier New"/>
                <a:cs typeface="Courier New"/>
                <a:sym typeface="Courier New"/>
              </a:rPr>
              <a:t>}</a:t>
            </a:r>
            <a:endParaRPr sz="550">
              <a:solidFill>
                <a:srgbClr val="172B4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550">
              <a:solidFill>
                <a:srgbClr val="172B4D"/>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550">
                <a:solidFill>
                  <a:srgbClr val="172B4D"/>
                </a:solidFill>
                <a:highlight>
                  <a:srgbClr val="FFFFFF"/>
                </a:highlight>
                <a:latin typeface="Roboto"/>
                <a:ea typeface="Roboto"/>
                <a:cs typeface="Roboto"/>
                <a:sym typeface="Roboto"/>
              </a:rPr>
              <a:t>This script must have necessary logic to invoke CBS API and cascade the information for application processing.</a:t>
            </a:r>
            <a:endParaRPr sz="550">
              <a:solidFill>
                <a:srgbClr val="172B4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550">
                <a:solidFill>
                  <a:srgbClr val="172B4D"/>
                </a:solidFill>
                <a:highlight>
                  <a:srgbClr val="FFFFFF"/>
                </a:highlight>
                <a:latin typeface="Roboto"/>
                <a:ea typeface="Roboto"/>
                <a:cs typeface="Roboto"/>
                <a:sym typeface="Roboto"/>
              </a:rPr>
              <a:t>The corresponding blueprint should include following</a:t>
            </a:r>
            <a:r>
              <a:rPr lang="en" sz="150">
                <a:solidFill>
                  <a:srgbClr val="172B4D"/>
                </a:solidFill>
                <a:highlight>
                  <a:srgbClr val="FFFFFF"/>
                </a:highlight>
                <a:latin typeface="Courier New"/>
                <a:ea typeface="Courier New"/>
                <a:cs typeface="Courier New"/>
                <a:sym typeface="Courier New"/>
              </a:rPr>
              <a:t>  </a:t>
            </a:r>
            <a:endParaRPr sz="150">
              <a:solidFill>
                <a:srgbClr val="172B4D"/>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650">
                <a:solidFill>
                  <a:srgbClr val="172B4D"/>
                </a:solidFill>
                <a:highlight>
                  <a:srgbClr val="FFFFFF"/>
                </a:highlight>
                <a:latin typeface="Courier New"/>
                <a:ea typeface="Courier New"/>
                <a:cs typeface="Courier New"/>
                <a:sym typeface="Courier New"/>
              </a:rPr>
              <a:t>docker_config:</a:t>
            </a:r>
            <a:endParaRPr sz="650">
              <a:solidFill>
                <a:srgbClr val="172B4D"/>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650">
                <a:solidFill>
                  <a:srgbClr val="172B4D"/>
                </a:solidFill>
                <a:highlight>
                  <a:srgbClr val="FFFFFF"/>
                </a:highlight>
                <a:latin typeface="Courier New"/>
                <a:ea typeface="Courier New"/>
                <a:cs typeface="Courier New"/>
                <a:sym typeface="Courier New"/>
              </a:rPr>
              <a:t>    policy:</a:t>
            </a:r>
            <a:endParaRPr sz="650">
              <a:solidFill>
                <a:srgbClr val="172B4D"/>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650">
                <a:solidFill>
                  <a:srgbClr val="172B4D"/>
                </a:solidFill>
                <a:highlight>
                  <a:srgbClr val="FFFFFF"/>
                </a:highlight>
                <a:latin typeface="Courier New"/>
                <a:ea typeface="Courier New"/>
                <a:cs typeface="Courier New"/>
                <a:sym typeface="Courier New"/>
              </a:rPr>
              <a:t>     script_path: /opt/app/mean/reconfigure.sh</a:t>
            </a:r>
            <a:endParaRPr sz="650">
              <a:solidFill>
                <a:srgbClr val="172B4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50">
                <a:solidFill>
                  <a:srgbClr val="172B4D"/>
                </a:solidFill>
                <a:highlight>
                  <a:srgbClr val="FFFFFF"/>
                </a:highlight>
                <a:latin typeface="Courier New"/>
                <a:ea typeface="Courier New"/>
                <a:cs typeface="Courier New"/>
                <a:sym typeface="Courier New"/>
              </a:rPr>
              <a:t>     trigger_type: docker</a:t>
            </a:r>
            <a:endParaRPr sz="550">
              <a:solidFill>
                <a:srgbClr val="172B4D"/>
              </a:solidFill>
              <a:highlight>
                <a:srgbClr val="FFFFFF"/>
              </a:highlight>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0"/>
          <p:cNvSpPr txBox="1"/>
          <p:nvPr>
            <p:ph type="title"/>
          </p:nvPr>
        </p:nvSpPr>
        <p:spPr>
          <a:xfrm>
            <a:off x="386950" y="1927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DCAE Micro services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Microservices</a:t>
            </a:r>
            <a:endParaRPr/>
          </a:p>
        </p:txBody>
      </p:sp>
      <p:sp>
        <p:nvSpPr>
          <p:cNvPr id="409" name="Google Shape;409;p51"/>
          <p:cNvSpPr txBox="1"/>
          <p:nvPr/>
        </p:nvSpPr>
        <p:spPr>
          <a:xfrm>
            <a:off x="155850" y="1053475"/>
            <a:ext cx="8832300" cy="403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rgbClr val="404040"/>
                </a:solidFill>
                <a:highlight>
                  <a:srgbClr val="FCFCFC"/>
                </a:highlight>
                <a:latin typeface="Georgia"/>
                <a:ea typeface="Georgia"/>
                <a:cs typeface="Georgia"/>
                <a:sym typeface="Georgia"/>
              </a:rPr>
              <a:t>DCAE has following microservices. </a:t>
            </a:r>
            <a:endParaRPr sz="1200">
              <a:solidFill>
                <a:srgbClr val="404040"/>
              </a:solidFill>
              <a:highlight>
                <a:srgbClr val="FCFCFC"/>
              </a:highlight>
              <a:latin typeface="Georgia"/>
              <a:ea typeface="Georgia"/>
              <a:cs typeface="Georgia"/>
              <a:sym typeface="Georgia"/>
            </a:endParaRPr>
          </a:p>
          <a:p>
            <a:pPr indent="0" lvl="0" marL="0" rtl="0" algn="l">
              <a:lnSpc>
                <a:spcPct val="100000"/>
              </a:lnSpc>
              <a:spcBef>
                <a:spcPts val="0"/>
              </a:spcBef>
              <a:spcAft>
                <a:spcPts val="0"/>
              </a:spcAft>
              <a:buNone/>
            </a:pPr>
            <a:r>
              <a:rPr b="1" lang="en" sz="1300">
                <a:solidFill>
                  <a:srgbClr val="404040"/>
                </a:solidFill>
                <a:highlight>
                  <a:srgbClr val="FCFCFC"/>
                </a:highlight>
                <a:latin typeface="Georgia"/>
                <a:ea typeface="Georgia"/>
                <a:cs typeface="Georgia"/>
                <a:sym typeface="Georgia"/>
              </a:rPr>
              <a:t>Collectors</a:t>
            </a:r>
            <a:endParaRPr b="1" sz="1300">
              <a:solidFill>
                <a:srgbClr val="404040"/>
              </a:solidFill>
              <a:highlight>
                <a:srgbClr val="FCFCFC"/>
              </a:highlight>
              <a:latin typeface="Georgia"/>
              <a:ea typeface="Georgia"/>
              <a:cs typeface="Georgia"/>
              <a:sym typeface="Georgia"/>
            </a:endParaRPr>
          </a:p>
          <a:p>
            <a:pPr indent="-298450" lvl="0" marL="685800" rtl="0" algn="l">
              <a:lnSpc>
                <a:spcPct val="100000"/>
              </a:lnSpc>
              <a:spcBef>
                <a:spcPts val="0"/>
              </a:spcBef>
              <a:spcAft>
                <a:spcPts val="0"/>
              </a:spcAft>
              <a:buClr>
                <a:srgbClr val="404040"/>
              </a:buClr>
              <a:buSzPts val="1100"/>
              <a:buFont typeface="Lato"/>
              <a:buChar char="●"/>
            </a:pPr>
            <a:r>
              <a:rPr lang="en" sz="1000">
                <a:solidFill>
                  <a:srgbClr val="2980B9"/>
                </a:solidFill>
                <a:highlight>
                  <a:srgbClr val="FCFCFC"/>
                </a:highlight>
                <a:uFill>
                  <a:noFill/>
                </a:uFill>
                <a:latin typeface="Lato"/>
                <a:ea typeface="Lato"/>
                <a:cs typeface="Lato"/>
                <a:sym typeface="Lato"/>
                <a:hlinkClick r:id="rId3">
                  <a:extLst>
                    <a:ext uri="{A12FA001-AC4F-418D-AE19-62706E023703}">
                      <ahyp:hlinkClr val="tx"/>
                    </a:ext>
                  </a:extLst>
                </a:hlinkClick>
              </a:rPr>
              <a:t>DataFile Collector(DFC)</a:t>
            </a:r>
            <a:r>
              <a:rPr lang="en" sz="1000">
                <a:solidFill>
                  <a:srgbClr val="2980B9"/>
                </a:solidFill>
                <a:highlight>
                  <a:srgbClr val="FCFCFC"/>
                </a:highlight>
                <a:latin typeface="Lato"/>
                <a:ea typeface="Lato"/>
                <a:cs typeface="Lato"/>
                <a:sym typeface="Lato"/>
              </a:rPr>
              <a:t> : </a:t>
            </a:r>
            <a:r>
              <a:rPr lang="en" sz="800">
                <a:solidFill>
                  <a:schemeClr val="dk1"/>
                </a:solidFill>
              </a:rPr>
              <a:t>Collects Files from xNF.</a:t>
            </a:r>
            <a:endParaRPr sz="800">
              <a:solidFill>
                <a:schemeClr val="dk1"/>
              </a:solidFill>
            </a:endParaRPr>
          </a:p>
          <a:p>
            <a:pPr indent="-298450" lvl="0" marL="685800" rtl="0" algn="l">
              <a:lnSpc>
                <a:spcPct val="100000"/>
              </a:lnSpc>
              <a:spcBef>
                <a:spcPts val="0"/>
              </a:spcBef>
              <a:spcAft>
                <a:spcPts val="0"/>
              </a:spcAft>
              <a:buClr>
                <a:srgbClr val="404040"/>
              </a:buClr>
              <a:buSzPts val="1100"/>
              <a:buFont typeface="Lato"/>
              <a:buChar char="●"/>
            </a:pPr>
            <a:r>
              <a:rPr lang="en" sz="1000">
                <a:solidFill>
                  <a:srgbClr val="2980B9"/>
                </a:solidFill>
                <a:highlight>
                  <a:srgbClr val="FCFCFC"/>
                </a:highlight>
                <a:uFill>
                  <a:noFill/>
                </a:uFill>
                <a:latin typeface="Lato"/>
                <a:ea typeface="Lato"/>
                <a:cs typeface="Lato"/>
                <a:sym typeface="Lato"/>
                <a:hlinkClick r:id="rId4">
                  <a:extLst>
                    <a:ext uri="{A12FA001-AC4F-418D-AE19-62706E023703}">
                      <ahyp:hlinkClr val="tx"/>
                    </a:ext>
                  </a:extLst>
                </a:hlinkClick>
              </a:rPr>
              <a:t>RestConf Collector</a:t>
            </a:r>
            <a:r>
              <a:rPr lang="en" sz="1000">
                <a:solidFill>
                  <a:srgbClr val="2980B9"/>
                </a:solidFill>
                <a:highlight>
                  <a:srgbClr val="FCFCFC"/>
                </a:highlight>
                <a:latin typeface="Lato"/>
                <a:ea typeface="Lato"/>
                <a:cs typeface="Lato"/>
                <a:sym typeface="Lato"/>
              </a:rPr>
              <a:t>: </a:t>
            </a:r>
            <a:r>
              <a:rPr lang="en" sz="800">
                <a:solidFill>
                  <a:schemeClr val="dk1"/>
                </a:solidFill>
              </a:rPr>
              <a:t> It subscribes to external controllers and receives event data over rest API.</a:t>
            </a:r>
            <a:endParaRPr sz="1000">
              <a:solidFill>
                <a:srgbClr val="2980B9"/>
              </a:solidFill>
              <a:highlight>
                <a:srgbClr val="FCFCFC"/>
              </a:highlight>
              <a:latin typeface="Lato"/>
              <a:ea typeface="Lato"/>
              <a:cs typeface="Lato"/>
              <a:sym typeface="Lato"/>
            </a:endParaRPr>
          </a:p>
          <a:p>
            <a:pPr indent="-298450" lvl="0" marL="685800" rtl="0" algn="l">
              <a:lnSpc>
                <a:spcPct val="100000"/>
              </a:lnSpc>
              <a:spcBef>
                <a:spcPts val="0"/>
              </a:spcBef>
              <a:spcAft>
                <a:spcPts val="0"/>
              </a:spcAft>
              <a:buClr>
                <a:srgbClr val="404040"/>
              </a:buClr>
              <a:buSzPts val="1100"/>
              <a:buFont typeface="Lato"/>
              <a:buChar char="●"/>
            </a:pPr>
            <a:r>
              <a:rPr lang="en" sz="1000">
                <a:solidFill>
                  <a:srgbClr val="2980B9"/>
                </a:solidFill>
                <a:highlight>
                  <a:srgbClr val="FCFCFC"/>
                </a:highlight>
                <a:uFill>
                  <a:noFill/>
                </a:uFill>
                <a:latin typeface="Lato"/>
                <a:ea typeface="Lato"/>
                <a:cs typeface="Lato"/>
                <a:sym typeface="Lato"/>
                <a:hlinkClick r:id="rId5">
                  <a:extLst>
                    <a:ext uri="{A12FA001-AC4F-418D-AE19-62706E023703}">
                      <ahyp:hlinkClr val="tx"/>
                    </a:ext>
                  </a:extLst>
                </a:hlinkClick>
              </a:rPr>
              <a:t>SNMP Trap Collector</a:t>
            </a:r>
            <a:r>
              <a:rPr lang="en" sz="1000">
                <a:solidFill>
                  <a:srgbClr val="2980B9"/>
                </a:solidFill>
                <a:highlight>
                  <a:srgbClr val="FCFCFC"/>
                </a:highlight>
                <a:latin typeface="Lato"/>
                <a:ea typeface="Lato"/>
                <a:cs typeface="Lato"/>
                <a:sym typeface="Lato"/>
              </a:rPr>
              <a:t>: </a:t>
            </a:r>
            <a:r>
              <a:rPr lang="en" sz="800">
                <a:solidFill>
                  <a:schemeClr val="dk1"/>
                </a:solidFill>
              </a:rPr>
              <a:t>It receives SNMP traps and publishes them to a message router.</a:t>
            </a:r>
            <a:endParaRPr sz="800">
              <a:solidFill>
                <a:schemeClr val="dk1"/>
              </a:solidFill>
            </a:endParaRPr>
          </a:p>
          <a:p>
            <a:pPr indent="-298450" lvl="0" marL="685800" rtl="0" algn="l">
              <a:lnSpc>
                <a:spcPct val="100000"/>
              </a:lnSpc>
              <a:spcBef>
                <a:spcPts val="0"/>
              </a:spcBef>
              <a:spcAft>
                <a:spcPts val="0"/>
              </a:spcAft>
              <a:buClr>
                <a:srgbClr val="404040"/>
              </a:buClr>
              <a:buSzPts val="1100"/>
              <a:buFont typeface="Lato"/>
              <a:buChar char="●"/>
            </a:pPr>
            <a:r>
              <a:rPr lang="en" sz="1000">
                <a:solidFill>
                  <a:srgbClr val="2980B9"/>
                </a:solidFill>
                <a:highlight>
                  <a:srgbClr val="FCFCFC"/>
                </a:highlight>
                <a:uFill>
                  <a:noFill/>
                </a:uFill>
                <a:latin typeface="Lato"/>
                <a:ea typeface="Lato"/>
                <a:cs typeface="Lato"/>
                <a:sym typeface="Lato"/>
                <a:hlinkClick r:id="rId6">
                  <a:extLst>
                    <a:ext uri="{A12FA001-AC4F-418D-AE19-62706E023703}">
                      <ahyp:hlinkClr val="tx"/>
                    </a:ext>
                  </a:extLst>
                </a:hlinkClick>
              </a:rPr>
              <a:t>High Volume VNF Event Streaming (HV-VES) Collector</a:t>
            </a:r>
            <a:r>
              <a:rPr lang="en" sz="1000">
                <a:solidFill>
                  <a:srgbClr val="2980B9"/>
                </a:solidFill>
                <a:highlight>
                  <a:srgbClr val="FCFCFC"/>
                </a:highlight>
                <a:latin typeface="Lato"/>
                <a:ea typeface="Lato"/>
                <a:cs typeface="Lato"/>
                <a:sym typeface="Lato"/>
              </a:rPr>
              <a:t> : </a:t>
            </a:r>
            <a:r>
              <a:rPr lang="en" sz="800">
                <a:solidFill>
                  <a:schemeClr val="dk1"/>
                </a:solidFill>
              </a:rPr>
              <a:t>Process high-volumes of data generated frequently by a large number of NFs and use stream connections.</a:t>
            </a:r>
            <a:endParaRPr sz="1000">
              <a:solidFill>
                <a:srgbClr val="2980B9"/>
              </a:solidFill>
              <a:highlight>
                <a:srgbClr val="FCFCFC"/>
              </a:highlight>
              <a:latin typeface="Lato"/>
              <a:ea typeface="Lato"/>
              <a:cs typeface="Lato"/>
              <a:sym typeface="Lato"/>
            </a:endParaRPr>
          </a:p>
          <a:p>
            <a:pPr indent="-298450" lvl="0" marL="685800" rtl="0" algn="l">
              <a:lnSpc>
                <a:spcPct val="100000"/>
              </a:lnSpc>
              <a:spcBef>
                <a:spcPts val="0"/>
              </a:spcBef>
              <a:spcAft>
                <a:spcPts val="0"/>
              </a:spcAft>
              <a:buClr>
                <a:srgbClr val="404040"/>
              </a:buClr>
              <a:buSzPts val="1100"/>
              <a:buFont typeface="Lato"/>
              <a:buChar char="●"/>
            </a:pPr>
            <a:r>
              <a:rPr lang="en" sz="1000">
                <a:solidFill>
                  <a:srgbClr val="2980B9"/>
                </a:solidFill>
                <a:highlight>
                  <a:srgbClr val="FCFCFC"/>
                </a:highlight>
                <a:uFill>
                  <a:noFill/>
                </a:uFill>
                <a:latin typeface="Lato"/>
                <a:ea typeface="Lato"/>
                <a:cs typeface="Lato"/>
                <a:sym typeface="Lato"/>
                <a:hlinkClick r:id="rId7">
                  <a:extLst>
                    <a:ext uri="{A12FA001-AC4F-418D-AE19-62706E023703}">
                      <ahyp:hlinkClr val="tx"/>
                    </a:ext>
                  </a:extLst>
                </a:hlinkClick>
              </a:rPr>
              <a:t>VNF Event Streaming (VES) Collector</a:t>
            </a:r>
            <a:r>
              <a:rPr lang="en" sz="1000">
                <a:solidFill>
                  <a:srgbClr val="2980B9"/>
                </a:solidFill>
                <a:highlight>
                  <a:srgbClr val="FCFCFC"/>
                </a:highlight>
                <a:latin typeface="Lato"/>
                <a:ea typeface="Lato"/>
                <a:cs typeface="Lato"/>
                <a:sym typeface="Lato"/>
              </a:rPr>
              <a:t>:</a:t>
            </a:r>
            <a:r>
              <a:rPr lang="en" sz="800">
                <a:solidFill>
                  <a:schemeClr val="dk1"/>
                </a:solidFill>
              </a:rPr>
              <a:t>  It is RESTful collector for processing JSON messages into DCAE.</a:t>
            </a:r>
            <a:endParaRPr sz="1000">
              <a:solidFill>
                <a:srgbClr val="2980B9"/>
              </a:solidFill>
              <a:highlight>
                <a:srgbClr val="FCFCFC"/>
              </a:highlight>
              <a:latin typeface="Lato"/>
              <a:ea typeface="Lato"/>
              <a:cs typeface="Lato"/>
              <a:sym typeface="Lato"/>
            </a:endParaRPr>
          </a:p>
          <a:p>
            <a:pPr indent="0" lvl="0" marL="0" rtl="0" algn="l">
              <a:lnSpc>
                <a:spcPct val="100000"/>
              </a:lnSpc>
              <a:spcBef>
                <a:spcPts val="0"/>
              </a:spcBef>
              <a:spcAft>
                <a:spcPts val="0"/>
              </a:spcAft>
              <a:buNone/>
            </a:pPr>
            <a:r>
              <a:rPr b="1" lang="en" sz="1300">
                <a:solidFill>
                  <a:srgbClr val="404040"/>
                </a:solidFill>
                <a:highlight>
                  <a:srgbClr val="FCFCFC"/>
                </a:highlight>
                <a:latin typeface="Georgia"/>
                <a:ea typeface="Georgia"/>
                <a:cs typeface="Georgia"/>
                <a:sym typeface="Georgia"/>
              </a:rPr>
              <a:t>Event Processor</a:t>
            </a:r>
            <a:endParaRPr b="1" sz="1300">
              <a:solidFill>
                <a:srgbClr val="404040"/>
              </a:solidFill>
              <a:highlight>
                <a:srgbClr val="FCFCFC"/>
              </a:highlight>
              <a:latin typeface="Georgia"/>
              <a:ea typeface="Georgia"/>
              <a:cs typeface="Georgia"/>
              <a:sym typeface="Georgia"/>
            </a:endParaRPr>
          </a:p>
          <a:p>
            <a:pPr indent="-298450" lvl="0" marL="685800" rtl="0" algn="l">
              <a:lnSpc>
                <a:spcPct val="100000"/>
              </a:lnSpc>
              <a:spcBef>
                <a:spcPts val="0"/>
              </a:spcBef>
              <a:spcAft>
                <a:spcPts val="0"/>
              </a:spcAft>
              <a:buClr>
                <a:srgbClr val="404040"/>
              </a:buClr>
              <a:buSzPts val="1100"/>
              <a:buFont typeface="Lato"/>
              <a:buChar char="●"/>
            </a:pPr>
            <a:r>
              <a:rPr lang="en" sz="1000">
                <a:solidFill>
                  <a:srgbClr val="2980B9"/>
                </a:solidFill>
                <a:highlight>
                  <a:srgbClr val="FCFCFC"/>
                </a:highlight>
                <a:uFill>
                  <a:noFill/>
                </a:uFill>
                <a:latin typeface="Lato"/>
                <a:ea typeface="Lato"/>
                <a:cs typeface="Lato"/>
                <a:sym typeface="Lato"/>
                <a:hlinkClick r:id="rId8">
                  <a:extLst>
                    <a:ext uri="{A12FA001-AC4F-418D-AE19-62706E023703}">
                      <ahyp:hlinkClr val="tx"/>
                    </a:ext>
                  </a:extLst>
                </a:hlinkClick>
              </a:rPr>
              <a:t>BBS-EventProcessor</a:t>
            </a:r>
            <a:r>
              <a:rPr lang="en" sz="1000">
                <a:solidFill>
                  <a:srgbClr val="2980B9"/>
                </a:solidFill>
                <a:highlight>
                  <a:srgbClr val="FCFCFC"/>
                </a:highlight>
                <a:latin typeface="Lato"/>
                <a:ea typeface="Lato"/>
                <a:cs typeface="Lato"/>
                <a:sym typeface="Lato"/>
              </a:rPr>
              <a:t> :</a:t>
            </a:r>
            <a:r>
              <a:rPr lang="en" sz="800">
                <a:solidFill>
                  <a:schemeClr val="dk1"/>
                </a:solidFill>
              </a:rPr>
              <a:t>Used to handle BBS use case. Receive PNF registration and CPE authentication event, and modify them as per use case.</a:t>
            </a:r>
            <a:endParaRPr sz="1000">
              <a:solidFill>
                <a:srgbClr val="2980B9"/>
              </a:solidFill>
              <a:highlight>
                <a:srgbClr val="FCFCFC"/>
              </a:highlight>
              <a:latin typeface="Lato"/>
              <a:ea typeface="Lato"/>
              <a:cs typeface="Lato"/>
              <a:sym typeface="Lato"/>
            </a:endParaRPr>
          </a:p>
          <a:p>
            <a:pPr indent="-298450" lvl="0" marL="685800" rtl="0" algn="l">
              <a:lnSpc>
                <a:spcPct val="100000"/>
              </a:lnSpc>
              <a:spcBef>
                <a:spcPts val="0"/>
              </a:spcBef>
              <a:spcAft>
                <a:spcPts val="0"/>
              </a:spcAft>
              <a:buClr>
                <a:srgbClr val="404040"/>
              </a:buClr>
              <a:buSzPts val="1100"/>
              <a:buFont typeface="Lato"/>
              <a:buChar char="●"/>
            </a:pPr>
            <a:r>
              <a:rPr lang="en" sz="1000">
                <a:solidFill>
                  <a:srgbClr val="2980B9"/>
                </a:solidFill>
                <a:highlight>
                  <a:srgbClr val="FCFCFC"/>
                </a:highlight>
                <a:uFill>
                  <a:noFill/>
                </a:uFill>
                <a:latin typeface="Lato"/>
                <a:ea typeface="Lato"/>
                <a:cs typeface="Lato"/>
                <a:sym typeface="Lato"/>
                <a:hlinkClick r:id="rId9">
                  <a:extLst>
                    <a:ext uri="{A12FA001-AC4F-418D-AE19-62706E023703}">
                      <ahyp:hlinkClr val="tx"/>
                    </a:ext>
                  </a:extLst>
                </a:hlinkClick>
              </a:rPr>
              <a:t>DataLake-Handler MS</a:t>
            </a:r>
            <a:r>
              <a:rPr lang="en" sz="1000">
                <a:solidFill>
                  <a:srgbClr val="2980B9"/>
                </a:solidFill>
                <a:highlight>
                  <a:srgbClr val="FCFCFC"/>
                </a:highlight>
                <a:latin typeface="Lato"/>
                <a:ea typeface="Lato"/>
                <a:cs typeface="Lato"/>
                <a:sym typeface="Lato"/>
              </a:rPr>
              <a:t>: </a:t>
            </a:r>
            <a:r>
              <a:rPr lang="en" sz="800">
                <a:solidFill>
                  <a:schemeClr val="dk1"/>
                </a:solidFill>
              </a:rPr>
              <a:t>It systematically persist the events from DMaaP into supported Big Data storage systems.</a:t>
            </a:r>
            <a:endParaRPr sz="800">
              <a:solidFill>
                <a:schemeClr val="dk1"/>
              </a:solidFill>
            </a:endParaRPr>
          </a:p>
          <a:p>
            <a:pPr indent="-298450" lvl="0" marL="685800" rtl="0" algn="l">
              <a:lnSpc>
                <a:spcPct val="100000"/>
              </a:lnSpc>
              <a:spcBef>
                <a:spcPts val="0"/>
              </a:spcBef>
              <a:spcAft>
                <a:spcPts val="0"/>
              </a:spcAft>
              <a:buClr>
                <a:srgbClr val="404040"/>
              </a:buClr>
              <a:buSzPts val="1100"/>
              <a:buFont typeface="Lato"/>
              <a:buChar char="●"/>
            </a:pPr>
            <a:r>
              <a:rPr lang="en" sz="1000">
                <a:solidFill>
                  <a:srgbClr val="2980B9"/>
                </a:solidFill>
                <a:highlight>
                  <a:srgbClr val="FCFCFC"/>
                </a:highlight>
                <a:uFill>
                  <a:noFill/>
                </a:uFill>
                <a:latin typeface="Lato"/>
                <a:ea typeface="Lato"/>
                <a:cs typeface="Lato"/>
                <a:sym typeface="Lato"/>
                <a:hlinkClick r:id="rId10">
                  <a:extLst>
                    <a:ext uri="{A12FA001-AC4F-418D-AE19-62706E023703}">
                      <ahyp:hlinkClr val="tx"/>
                    </a:ext>
                  </a:extLst>
                </a:hlinkClick>
              </a:rPr>
              <a:t>VES-Mapper</a:t>
            </a:r>
            <a:r>
              <a:rPr lang="en" sz="1000">
                <a:solidFill>
                  <a:srgbClr val="2980B9"/>
                </a:solidFill>
                <a:highlight>
                  <a:srgbClr val="FCFCFC"/>
                </a:highlight>
                <a:latin typeface="Lato"/>
                <a:ea typeface="Lato"/>
                <a:cs typeface="Lato"/>
                <a:sym typeface="Lato"/>
              </a:rPr>
              <a:t>: </a:t>
            </a:r>
            <a:r>
              <a:rPr lang="en" sz="1100">
                <a:solidFill>
                  <a:srgbClr val="404040"/>
                </a:solidFill>
                <a:highlight>
                  <a:srgbClr val="FCFCFC"/>
                </a:highlight>
                <a:latin typeface="Lato"/>
                <a:ea typeface="Lato"/>
                <a:cs typeface="Lato"/>
                <a:sym typeface="Lato"/>
              </a:rPr>
              <a:t> </a:t>
            </a:r>
            <a:r>
              <a:rPr lang="en" sz="800">
                <a:solidFill>
                  <a:schemeClr val="dk1"/>
                </a:solidFill>
              </a:rPr>
              <a:t>VES-Mapper provides a generic adapter to convert different formats of event and telemetry data into VES structure</a:t>
            </a:r>
            <a:endParaRPr sz="800">
              <a:solidFill>
                <a:schemeClr val="dk1"/>
              </a:solidFill>
            </a:endParaRPr>
          </a:p>
          <a:p>
            <a:pPr indent="-298450" lvl="0" marL="685800" rtl="0" algn="l">
              <a:lnSpc>
                <a:spcPct val="100000"/>
              </a:lnSpc>
              <a:spcBef>
                <a:spcPts val="0"/>
              </a:spcBef>
              <a:spcAft>
                <a:spcPts val="0"/>
              </a:spcAft>
              <a:buClr>
                <a:srgbClr val="404040"/>
              </a:buClr>
              <a:buSzPts val="1100"/>
              <a:buFont typeface="Lato"/>
              <a:buChar char="●"/>
            </a:pPr>
            <a:r>
              <a:rPr lang="en" sz="1000">
                <a:solidFill>
                  <a:srgbClr val="2980B9"/>
                </a:solidFill>
                <a:highlight>
                  <a:srgbClr val="FCFCFC"/>
                </a:highlight>
                <a:uFill>
                  <a:noFill/>
                </a:uFill>
                <a:latin typeface="Lato"/>
                <a:ea typeface="Lato"/>
                <a:cs typeface="Lato"/>
                <a:sym typeface="Lato"/>
                <a:hlinkClick r:id="rId11">
                  <a:extLst>
                    <a:ext uri="{A12FA001-AC4F-418D-AE19-62706E023703}">
                      <ahyp:hlinkClr val="tx"/>
                    </a:ext>
                  </a:extLst>
                </a:hlinkClick>
              </a:rPr>
              <a:t>3GPP PM Mapper Service</a:t>
            </a:r>
            <a:r>
              <a:rPr lang="en" sz="1000">
                <a:solidFill>
                  <a:srgbClr val="2980B9"/>
                </a:solidFill>
                <a:highlight>
                  <a:srgbClr val="FCFCFC"/>
                </a:highlight>
                <a:latin typeface="Lato"/>
                <a:ea typeface="Lato"/>
                <a:cs typeface="Lato"/>
                <a:sym typeface="Lato"/>
              </a:rPr>
              <a:t>:</a:t>
            </a:r>
            <a:r>
              <a:rPr lang="en" sz="800">
                <a:solidFill>
                  <a:schemeClr val="dk1"/>
                </a:solidFill>
              </a:rPr>
              <a:t> It processes 3GPP PM XML files to produce perf3gpp VES PM Events.</a:t>
            </a:r>
            <a:endParaRPr sz="800">
              <a:solidFill>
                <a:schemeClr val="dk1"/>
              </a:solidFill>
            </a:endParaRPr>
          </a:p>
          <a:p>
            <a:pPr indent="-292100" lvl="0" marL="685800" rtl="0" algn="l">
              <a:lnSpc>
                <a:spcPct val="100000"/>
              </a:lnSpc>
              <a:spcBef>
                <a:spcPts val="0"/>
              </a:spcBef>
              <a:spcAft>
                <a:spcPts val="0"/>
              </a:spcAft>
              <a:buClr>
                <a:srgbClr val="404040"/>
              </a:buClr>
              <a:buSzPts val="1000"/>
              <a:buFont typeface="Lato"/>
              <a:buChar char="●"/>
            </a:pPr>
            <a:r>
              <a:rPr lang="en" sz="1000">
                <a:solidFill>
                  <a:srgbClr val="2980B9"/>
                </a:solidFill>
                <a:highlight>
                  <a:srgbClr val="FCFCFC"/>
                </a:highlight>
                <a:uFill>
                  <a:noFill/>
                </a:uFill>
                <a:latin typeface="Lato"/>
                <a:ea typeface="Lato"/>
                <a:cs typeface="Lato"/>
                <a:sym typeface="Lato"/>
                <a:hlinkClick r:id="rId12">
                  <a:extLst>
                    <a:ext uri="{A12FA001-AC4F-418D-AE19-62706E023703}">
                      <ahyp:hlinkClr val="tx"/>
                    </a:ext>
                  </a:extLst>
                </a:hlinkClick>
              </a:rPr>
              <a:t>PNF Registration Handler (PRH)</a:t>
            </a:r>
            <a:r>
              <a:rPr lang="en" sz="1000">
                <a:solidFill>
                  <a:srgbClr val="2980B9"/>
                </a:solidFill>
                <a:highlight>
                  <a:srgbClr val="FCFCFC"/>
                </a:highlight>
                <a:latin typeface="Lato"/>
                <a:ea typeface="Lato"/>
                <a:cs typeface="Lato"/>
                <a:sym typeface="Lato"/>
              </a:rPr>
              <a:t>: </a:t>
            </a:r>
            <a:r>
              <a:rPr lang="en" sz="800">
                <a:solidFill>
                  <a:schemeClr val="dk1"/>
                </a:solidFill>
              </a:rPr>
              <a:t> It is used during Physical Network Function (PNF) Plug-n-Play procedure to process the PNF Registration event.</a:t>
            </a:r>
            <a:endParaRPr sz="800">
              <a:solidFill>
                <a:schemeClr val="dk1"/>
              </a:solidFill>
            </a:endParaRPr>
          </a:p>
          <a:p>
            <a:pPr indent="-292100" lvl="0" marL="685800" marR="0" rtl="0" algn="l">
              <a:lnSpc>
                <a:spcPct val="100000"/>
              </a:lnSpc>
              <a:spcBef>
                <a:spcPts val="0"/>
              </a:spcBef>
              <a:spcAft>
                <a:spcPts val="0"/>
              </a:spcAft>
              <a:buClr>
                <a:srgbClr val="404040"/>
              </a:buClr>
              <a:buSzPts val="1000"/>
              <a:buFont typeface="Lato"/>
              <a:buChar char="●"/>
            </a:pPr>
            <a:r>
              <a:rPr lang="en" sz="1000">
                <a:solidFill>
                  <a:srgbClr val="2980B9"/>
                </a:solidFill>
                <a:highlight>
                  <a:srgbClr val="FCFCFC"/>
                </a:highlight>
                <a:latin typeface="Lato"/>
                <a:ea typeface="Lato"/>
                <a:cs typeface="Lato"/>
                <a:sym typeface="Lato"/>
              </a:rPr>
              <a:t>Holmes correlation analytics: </a:t>
            </a:r>
            <a:r>
              <a:rPr lang="en" sz="800">
                <a:solidFill>
                  <a:schemeClr val="dk1"/>
                </a:solidFill>
              </a:rPr>
              <a:t>Analyze alarm root cause based on drools engine, and trigger close loop actions. (From Jakarta Release it is part of DCAE)</a:t>
            </a:r>
            <a:endParaRPr sz="800">
              <a:solidFill>
                <a:schemeClr val="dk1"/>
              </a:solidFill>
            </a:endParaRPr>
          </a:p>
          <a:p>
            <a:pPr indent="0" lvl="0" marL="0" rtl="0" algn="l">
              <a:lnSpc>
                <a:spcPct val="100000"/>
              </a:lnSpc>
              <a:spcBef>
                <a:spcPts val="0"/>
              </a:spcBef>
              <a:spcAft>
                <a:spcPts val="0"/>
              </a:spcAft>
              <a:buNone/>
            </a:pPr>
            <a:r>
              <a:rPr b="1" lang="en" sz="1300">
                <a:solidFill>
                  <a:srgbClr val="404040"/>
                </a:solidFill>
                <a:highlight>
                  <a:srgbClr val="FCFCFC"/>
                </a:highlight>
                <a:latin typeface="Georgia"/>
                <a:ea typeface="Georgia"/>
                <a:cs typeface="Georgia"/>
                <a:sym typeface="Georgia"/>
              </a:rPr>
              <a:t>Analytics</a:t>
            </a:r>
            <a:endParaRPr b="1" sz="1300">
              <a:solidFill>
                <a:srgbClr val="404040"/>
              </a:solidFill>
              <a:highlight>
                <a:srgbClr val="FCFCFC"/>
              </a:highlight>
              <a:latin typeface="Georgia"/>
              <a:ea typeface="Georgia"/>
              <a:cs typeface="Georgia"/>
              <a:sym typeface="Georgia"/>
            </a:endParaRPr>
          </a:p>
          <a:p>
            <a:pPr indent="-292100" lvl="0" marL="685800" rtl="0" algn="l">
              <a:lnSpc>
                <a:spcPct val="100000"/>
              </a:lnSpc>
              <a:spcBef>
                <a:spcPts val="0"/>
              </a:spcBef>
              <a:spcAft>
                <a:spcPts val="0"/>
              </a:spcAft>
              <a:buClr>
                <a:srgbClr val="404040"/>
              </a:buClr>
              <a:buSzPts val="1000"/>
              <a:buFont typeface="Lato"/>
              <a:buChar char="●"/>
            </a:pPr>
            <a:r>
              <a:rPr lang="en" sz="1000">
                <a:solidFill>
                  <a:srgbClr val="2980B9"/>
                </a:solidFill>
                <a:highlight>
                  <a:srgbClr val="FCFCFC"/>
                </a:highlight>
                <a:uFill>
                  <a:noFill/>
                </a:uFill>
                <a:latin typeface="Lato"/>
                <a:ea typeface="Lato"/>
                <a:cs typeface="Lato"/>
                <a:sym typeface="Lato"/>
                <a:hlinkClick r:id="rId13">
                  <a:extLst>
                    <a:ext uri="{A12FA001-AC4F-418D-AE19-62706E023703}">
                      <ahyp:hlinkClr val="tx"/>
                    </a:ext>
                  </a:extLst>
                </a:hlinkClick>
              </a:rPr>
              <a:t>Heartbeat Microservice</a:t>
            </a:r>
            <a:r>
              <a:rPr lang="en" sz="1000">
                <a:solidFill>
                  <a:srgbClr val="2980B9"/>
                </a:solidFill>
                <a:highlight>
                  <a:srgbClr val="FCFCFC"/>
                </a:highlight>
                <a:latin typeface="Lato"/>
                <a:ea typeface="Lato"/>
                <a:cs typeface="Lato"/>
                <a:sym typeface="Lato"/>
              </a:rPr>
              <a:t>: </a:t>
            </a:r>
            <a:r>
              <a:rPr lang="en" sz="800">
                <a:solidFill>
                  <a:schemeClr val="dk1"/>
                </a:solidFill>
              </a:rPr>
              <a:t>It is to receive the periodic heartbeat from the configured eventNames and report the loss of heartbeat </a:t>
            </a:r>
            <a:endParaRPr sz="800">
              <a:solidFill>
                <a:schemeClr val="dk1"/>
              </a:solidFill>
            </a:endParaRPr>
          </a:p>
          <a:p>
            <a:pPr indent="-292100" lvl="0" marL="685800" rtl="0" algn="l">
              <a:lnSpc>
                <a:spcPct val="100000"/>
              </a:lnSpc>
              <a:spcBef>
                <a:spcPts val="0"/>
              </a:spcBef>
              <a:spcAft>
                <a:spcPts val="0"/>
              </a:spcAft>
              <a:buClr>
                <a:srgbClr val="404040"/>
              </a:buClr>
              <a:buSzPts val="1000"/>
              <a:buFont typeface="Lato"/>
              <a:buChar char="●"/>
            </a:pPr>
            <a:r>
              <a:rPr lang="en" sz="1000">
                <a:solidFill>
                  <a:srgbClr val="2980B9"/>
                </a:solidFill>
                <a:highlight>
                  <a:srgbClr val="FCFCFC"/>
                </a:highlight>
                <a:uFill>
                  <a:noFill/>
                </a:uFill>
                <a:latin typeface="Lato"/>
                <a:ea typeface="Lato"/>
                <a:cs typeface="Lato"/>
                <a:sym typeface="Lato"/>
                <a:hlinkClick r:id="rId14">
                  <a:extLst>
                    <a:ext uri="{A12FA001-AC4F-418D-AE19-62706E023703}">
                      <ahyp:hlinkClr val="tx"/>
                    </a:ext>
                  </a:extLst>
                </a:hlinkClick>
              </a:rPr>
              <a:t>Kpi Computation MS</a:t>
            </a:r>
            <a:r>
              <a:rPr lang="en" sz="1000">
                <a:solidFill>
                  <a:srgbClr val="2980B9"/>
                </a:solidFill>
                <a:highlight>
                  <a:srgbClr val="FCFCFC"/>
                </a:highlight>
                <a:latin typeface="Lato"/>
                <a:ea typeface="Lato"/>
                <a:cs typeface="Lato"/>
                <a:sym typeface="Lato"/>
              </a:rPr>
              <a:t>: </a:t>
            </a:r>
            <a:r>
              <a:rPr lang="en" sz="800">
                <a:solidFill>
                  <a:schemeClr val="dk1"/>
                </a:solidFill>
              </a:rPr>
              <a:t>Do KPI computation based on KPI formula and the formula can be configured dynamically. Publish KPI results on DMaaP.</a:t>
            </a:r>
            <a:endParaRPr sz="800">
              <a:solidFill>
                <a:schemeClr val="dk1"/>
              </a:solidFill>
            </a:endParaRPr>
          </a:p>
          <a:p>
            <a:pPr indent="-292100" lvl="0" marL="685800" rtl="0" algn="l">
              <a:lnSpc>
                <a:spcPct val="100000"/>
              </a:lnSpc>
              <a:spcBef>
                <a:spcPts val="0"/>
              </a:spcBef>
              <a:spcAft>
                <a:spcPts val="0"/>
              </a:spcAft>
              <a:buClr>
                <a:srgbClr val="404040"/>
              </a:buClr>
              <a:buSzPts val="1000"/>
              <a:buFont typeface="Lato"/>
              <a:buChar char="●"/>
            </a:pPr>
            <a:r>
              <a:rPr lang="en" sz="1000">
                <a:solidFill>
                  <a:srgbClr val="2980B9"/>
                </a:solidFill>
                <a:highlight>
                  <a:srgbClr val="FCFCFC"/>
                </a:highlight>
                <a:uFill>
                  <a:noFill/>
                </a:uFill>
                <a:latin typeface="Lato"/>
                <a:ea typeface="Lato"/>
                <a:cs typeface="Lato"/>
                <a:sym typeface="Lato"/>
                <a:hlinkClick r:id="rId15">
                  <a:extLst>
                    <a:ext uri="{A12FA001-AC4F-418D-AE19-62706E023703}">
                      <ahyp:hlinkClr val="tx"/>
                    </a:ext>
                  </a:extLst>
                </a:hlinkClick>
              </a:rPr>
              <a:t>PM Subscription Handler</a:t>
            </a:r>
            <a:r>
              <a:rPr lang="en" sz="1000">
                <a:solidFill>
                  <a:srgbClr val="2980B9"/>
                </a:solidFill>
                <a:highlight>
                  <a:srgbClr val="FCFCFC"/>
                </a:highlight>
                <a:latin typeface="Lato"/>
                <a:ea typeface="Lato"/>
                <a:cs typeface="Lato"/>
                <a:sym typeface="Lato"/>
              </a:rPr>
              <a:t>: </a:t>
            </a:r>
            <a:r>
              <a:rPr lang="en" sz="800">
                <a:solidFill>
                  <a:schemeClr val="dk1"/>
                </a:solidFill>
              </a:rPr>
              <a:t>It allows for the definition and activation of PM subscriptions on one or more network function (NF) instances.</a:t>
            </a:r>
            <a:endParaRPr sz="800">
              <a:solidFill>
                <a:schemeClr val="dk1"/>
              </a:solidFill>
            </a:endParaRPr>
          </a:p>
          <a:p>
            <a:pPr indent="-292100" lvl="0" marL="685800" rtl="0" algn="l">
              <a:lnSpc>
                <a:spcPct val="100000"/>
              </a:lnSpc>
              <a:spcBef>
                <a:spcPts val="0"/>
              </a:spcBef>
              <a:spcAft>
                <a:spcPts val="0"/>
              </a:spcAft>
              <a:buClr>
                <a:srgbClr val="404040"/>
              </a:buClr>
              <a:buSzPts val="1000"/>
              <a:buFont typeface="Lato"/>
              <a:buChar char="●"/>
            </a:pPr>
            <a:r>
              <a:rPr lang="en" sz="1000">
                <a:solidFill>
                  <a:srgbClr val="2980B9"/>
                </a:solidFill>
                <a:highlight>
                  <a:srgbClr val="FCFCFC"/>
                </a:highlight>
                <a:uFill>
                  <a:noFill/>
                </a:uFill>
                <a:latin typeface="Lato"/>
                <a:ea typeface="Lato"/>
                <a:cs typeface="Lato"/>
                <a:sym typeface="Lato"/>
                <a:hlinkClick r:id="rId16">
                  <a:extLst>
                    <a:ext uri="{A12FA001-AC4F-418D-AE19-62706E023703}">
                      <ahyp:hlinkClr val="tx"/>
                    </a:ext>
                  </a:extLst>
                </a:hlinkClick>
              </a:rPr>
              <a:t>Slice Analysis MS</a:t>
            </a:r>
            <a:r>
              <a:rPr lang="en" sz="1000">
                <a:solidFill>
                  <a:srgbClr val="2980B9"/>
                </a:solidFill>
                <a:highlight>
                  <a:srgbClr val="FCFCFC"/>
                </a:highlight>
                <a:latin typeface="Lato"/>
                <a:ea typeface="Lato"/>
                <a:cs typeface="Lato"/>
                <a:sym typeface="Lato"/>
              </a:rPr>
              <a:t>: </a:t>
            </a:r>
            <a:r>
              <a:rPr lang="en" sz="1200">
                <a:solidFill>
                  <a:srgbClr val="404040"/>
                </a:solidFill>
                <a:highlight>
                  <a:srgbClr val="FCFCFC"/>
                </a:highlight>
                <a:latin typeface="Lato"/>
                <a:ea typeface="Lato"/>
                <a:cs typeface="Lato"/>
                <a:sym typeface="Lato"/>
              </a:rPr>
              <a:t> </a:t>
            </a:r>
            <a:r>
              <a:rPr lang="en" sz="800">
                <a:solidFill>
                  <a:schemeClr val="dk1"/>
                </a:solidFill>
              </a:rPr>
              <a:t>Analyzing the FM/PM data (reported from the xNFs) and KPI data (computed from PM data) related to various slice instances and trigger appropriate Control Loop actions</a:t>
            </a:r>
            <a:endParaRPr sz="800">
              <a:solidFill>
                <a:schemeClr val="dk1"/>
              </a:solidFill>
            </a:endParaRPr>
          </a:p>
          <a:p>
            <a:pPr indent="-292100" lvl="0" marL="685800" rtl="0" algn="l">
              <a:lnSpc>
                <a:spcPct val="100000"/>
              </a:lnSpc>
              <a:spcBef>
                <a:spcPts val="0"/>
              </a:spcBef>
              <a:spcAft>
                <a:spcPts val="0"/>
              </a:spcAft>
              <a:buClr>
                <a:srgbClr val="404040"/>
              </a:buClr>
              <a:buSzPts val="1000"/>
              <a:buFont typeface="Lato"/>
              <a:buChar char="●"/>
            </a:pPr>
            <a:r>
              <a:rPr lang="en" sz="1000">
                <a:solidFill>
                  <a:srgbClr val="2980B9"/>
                </a:solidFill>
                <a:highlight>
                  <a:srgbClr val="FCFCFC"/>
                </a:highlight>
                <a:uFill>
                  <a:noFill/>
                </a:uFill>
                <a:latin typeface="Lato"/>
                <a:ea typeface="Lato"/>
                <a:cs typeface="Lato"/>
                <a:sym typeface="Lato"/>
                <a:hlinkClick r:id="rId17">
                  <a:extLst>
                    <a:ext uri="{A12FA001-AC4F-418D-AE19-62706E023703}">
                      <ahyp:hlinkClr val="tx"/>
                    </a:ext>
                  </a:extLst>
                </a:hlinkClick>
              </a:rPr>
              <a:t>SON-Handler MS</a:t>
            </a:r>
            <a:r>
              <a:rPr lang="en" sz="1000">
                <a:solidFill>
                  <a:srgbClr val="2980B9"/>
                </a:solidFill>
                <a:highlight>
                  <a:srgbClr val="FCFCFC"/>
                </a:highlight>
                <a:latin typeface="Lato"/>
                <a:ea typeface="Lato"/>
                <a:cs typeface="Lato"/>
                <a:sym typeface="Lato"/>
              </a:rPr>
              <a:t>: </a:t>
            </a:r>
            <a:r>
              <a:rPr lang="en" sz="800">
                <a:solidFill>
                  <a:schemeClr val="dk1"/>
                </a:solidFill>
              </a:rPr>
              <a:t>It is implementing the pre-processing and coordination actions of various RAN SON use cases. </a:t>
            </a:r>
            <a:endParaRPr sz="800">
              <a:solidFill>
                <a:schemeClr val="dk1"/>
              </a:solidFill>
            </a:endParaRPr>
          </a:p>
          <a:p>
            <a:pPr indent="-292100" lvl="0" marL="685800" rtl="0" algn="l">
              <a:lnSpc>
                <a:spcPct val="100000"/>
              </a:lnSpc>
              <a:spcBef>
                <a:spcPts val="0"/>
              </a:spcBef>
              <a:spcAft>
                <a:spcPts val="0"/>
              </a:spcAft>
              <a:buClr>
                <a:srgbClr val="404040"/>
              </a:buClr>
              <a:buSzPts val="1000"/>
              <a:buFont typeface="Lato"/>
              <a:buChar char="●"/>
            </a:pPr>
            <a:r>
              <a:rPr lang="en" sz="1000">
                <a:solidFill>
                  <a:srgbClr val="2980B9"/>
                </a:solidFill>
                <a:highlight>
                  <a:srgbClr val="FCFCFC"/>
                </a:highlight>
                <a:uFill>
                  <a:noFill/>
                </a:uFill>
                <a:latin typeface="Lato"/>
                <a:ea typeface="Lato"/>
                <a:cs typeface="Lato"/>
                <a:sym typeface="Lato"/>
                <a:hlinkClick r:id="rId18">
                  <a:extLst>
                    <a:ext uri="{A12FA001-AC4F-418D-AE19-62706E023703}">
                      <ahyp:hlinkClr val="tx"/>
                    </a:ext>
                  </a:extLst>
                </a:hlinkClick>
              </a:rPr>
              <a:t>Threshold Crossing Analytics (TCA-gen2)</a:t>
            </a:r>
            <a:r>
              <a:rPr lang="en" sz="900">
                <a:solidFill>
                  <a:srgbClr val="2980B9"/>
                </a:solidFill>
                <a:highlight>
                  <a:srgbClr val="FCFCFC"/>
                </a:highlight>
                <a:latin typeface="Lato"/>
                <a:ea typeface="Lato"/>
                <a:cs typeface="Lato"/>
                <a:sym typeface="Lato"/>
              </a:rPr>
              <a:t>: </a:t>
            </a:r>
            <a:r>
              <a:rPr lang="en" sz="1200">
                <a:solidFill>
                  <a:srgbClr val="404040"/>
                </a:solidFill>
                <a:highlight>
                  <a:srgbClr val="FCFCFC"/>
                </a:highlight>
                <a:latin typeface="Lato"/>
                <a:ea typeface="Lato"/>
                <a:cs typeface="Lato"/>
                <a:sym typeface="Lato"/>
              </a:rPr>
              <a:t> </a:t>
            </a:r>
            <a:r>
              <a:rPr lang="en" sz="800">
                <a:solidFill>
                  <a:schemeClr val="dk1"/>
                </a:solidFill>
              </a:rPr>
              <a:t>When measurement events are received TCA-gen2 performs a comparison of an incoming performance metric(s) against both a high and low threshold defined and generates CL events when threshold are exceeded.</a:t>
            </a:r>
            <a:endParaRPr sz="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DCAE’s Role in Close Loop</a:t>
            </a:r>
            <a:endParaRPr/>
          </a:p>
        </p:txBody>
      </p:sp>
      <p:pic>
        <p:nvPicPr>
          <p:cNvPr id="77" name="Google Shape;77;p16"/>
          <p:cNvPicPr preferRelativeResize="0"/>
          <p:nvPr/>
        </p:nvPicPr>
        <p:blipFill>
          <a:blip r:embed="rId3">
            <a:alphaModFix/>
          </a:blip>
          <a:stretch>
            <a:fillRect/>
          </a:stretch>
        </p:blipFill>
        <p:spPr>
          <a:xfrm>
            <a:off x="644488" y="1072125"/>
            <a:ext cx="6842175" cy="2999225"/>
          </a:xfrm>
          <a:prstGeom prst="rect">
            <a:avLst/>
          </a:prstGeom>
          <a:noFill/>
          <a:ln>
            <a:noFill/>
          </a:ln>
        </p:spPr>
      </p:pic>
      <p:sp>
        <p:nvSpPr>
          <p:cNvPr id="78" name="Google Shape;78;p16"/>
          <p:cNvSpPr txBox="1"/>
          <p:nvPr/>
        </p:nvSpPr>
        <p:spPr>
          <a:xfrm>
            <a:off x="1141500" y="4078113"/>
            <a:ext cx="469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Example Close Loop depiction involving DCAE Components</a:t>
            </a:r>
            <a:endParaRPr sz="1000">
              <a:solidFill>
                <a:srgbClr val="FF0000"/>
              </a:solidFill>
            </a:endParaRPr>
          </a:p>
        </p:txBody>
      </p:sp>
      <p:sp>
        <p:nvSpPr>
          <p:cNvPr id="79" name="Google Shape;79;p16"/>
          <p:cNvSpPr txBox="1"/>
          <p:nvPr/>
        </p:nvSpPr>
        <p:spPr>
          <a:xfrm>
            <a:off x="493900" y="4423575"/>
            <a:ext cx="7974600" cy="616500"/>
          </a:xfrm>
          <a:prstGeom prst="rect">
            <a:avLst/>
          </a:prstGeom>
          <a:noFill/>
          <a:ln>
            <a:noFill/>
          </a:ln>
        </p:spPr>
        <p:txBody>
          <a:bodyPr anchorCtr="0" anchor="t" bIns="91425" lIns="91425" spcFirstLastPara="1" rIns="91425" wrap="square" tIns="91425">
            <a:spAutoFit/>
          </a:bodyPr>
          <a:lstStyle/>
          <a:p>
            <a:pPr indent="-225425" lvl="0" marL="228600" rtl="0" algn="l">
              <a:lnSpc>
                <a:spcPct val="115000"/>
              </a:lnSpc>
              <a:spcBef>
                <a:spcPts val="0"/>
              </a:spcBef>
              <a:spcAft>
                <a:spcPts val="0"/>
              </a:spcAft>
              <a:buClr>
                <a:srgbClr val="404040"/>
              </a:buClr>
              <a:buSzPts val="850"/>
              <a:buFont typeface="Lato"/>
              <a:buChar char="●"/>
            </a:pPr>
            <a:r>
              <a:rPr lang="en" sz="850">
                <a:solidFill>
                  <a:srgbClr val="404040"/>
                </a:solidFill>
                <a:latin typeface="Lato"/>
                <a:ea typeface="Lato"/>
                <a:cs typeface="Lato"/>
                <a:sym typeface="Lato"/>
              </a:rPr>
              <a:t>DCAE collects performance, usage, and configuration data; provides computation of analytics; aids in troubleshooting; and publishes events, data and analytics.</a:t>
            </a:r>
            <a:endParaRPr sz="850">
              <a:solidFill>
                <a:srgbClr val="404040"/>
              </a:solidFill>
              <a:latin typeface="Lato"/>
              <a:ea typeface="Lato"/>
              <a:cs typeface="Lato"/>
              <a:sym typeface="Lato"/>
            </a:endParaRPr>
          </a:p>
          <a:p>
            <a:pPr indent="-225425" lvl="0" marL="228600" rtl="0" algn="l">
              <a:lnSpc>
                <a:spcPct val="115000"/>
              </a:lnSpc>
              <a:spcBef>
                <a:spcPts val="0"/>
              </a:spcBef>
              <a:spcAft>
                <a:spcPts val="0"/>
              </a:spcAft>
              <a:buClr>
                <a:srgbClr val="404040"/>
              </a:buClr>
              <a:buSzPts val="850"/>
              <a:buFont typeface="Lato"/>
              <a:buChar char="●"/>
            </a:pPr>
            <a:r>
              <a:rPr lang="en" sz="850">
                <a:solidFill>
                  <a:srgbClr val="404040"/>
                </a:solidFill>
                <a:latin typeface="Lato"/>
                <a:ea typeface="Lato"/>
                <a:cs typeface="Lato"/>
                <a:sym typeface="Lato"/>
              </a:rPr>
              <a:t>After data collection/verification phase, data are moved through the loop of micro-services like Homes for event detection, Policy for determining actions, and finally, controllers and orchestrators to implement actions.</a:t>
            </a:r>
            <a:endParaRPr sz="850">
              <a:solidFill>
                <a:srgbClr val="404040"/>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Microservices Usecase</a:t>
            </a:r>
            <a:endParaRPr/>
          </a:p>
        </p:txBody>
      </p:sp>
      <p:sp>
        <p:nvSpPr>
          <p:cNvPr id="415" name="Google Shape;415;p5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lnSpc>
                <a:spcPct val="163636"/>
              </a:lnSpc>
              <a:spcBef>
                <a:spcPts val="0"/>
              </a:spcBef>
              <a:spcAft>
                <a:spcPts val="1800"/>
              </a:spcAft>
              <a:buNone/>
            </a:pPr>
            <a:r>
              <a:rPr lang="en" sz="1200">
                <a:solidFill>
                  <a:srgbClr val="404040"/>
                </a:solidFill>
                <a:highlight>
                  <a:srgbClr val="FCFCFC"/>
                </a:highlight>
                <a:latin typeface="Lato"/>
                <a:ea typeface="Lato"/>
                <a:cs typeface="Lato"/>
                <a:sym typeface="Lato"/>
              </a:rPr>
              <a:t>For ONAP DCAE participates in the following use cases.</a:t>
            </a:r>
            <a:endParaRPr/>
          </a:p>
        </p:txBody>
      </p:sp>
      <p:graphicFrame>
        <p:nvGraphicFramePr>
          <p:cNvPr id="416" name="Google Shape;416;p52"/>
          <p:cNvGraphicFramePr/>
          <p:nvPr/>
        </p:nvGraphicFramePr>
        <p:xfrm>
          <a:off x="431900" y="1425870"/>
          <a:ext cx="3000000" cy="3000000"/>
        </p:xfrm>
        <a:graphic>
          <a:graphicData uri="http://schemas.openxmlformats.org/drawingml/2006/table">
            <a:tbl>
              <a:tblPr>
                <a:noFill/>
                <a:tableStyleId>{89239830-9DED-4BD3-A51A-78E77BCFA5F2}</a:tableStyleId>
              </a:tblPr>
              <a:tblGrid>
                <a:gridCol w="1485650"/>
                <a:gridCol w="4287175"/>
              </a:tblGrid>
              <a:tr h="300275">
                <a:tc>
                  <a:txBody>
                    <a:bodyPr/>
                    <a:lstStyle/>
                    <a:p>
                      <a:pPr indent="0" lvl="0" marL="0" rtl="0" algn="ctr">
                        <a:lnSpc>
                          <a:spcPct val="115000"/>
                        </a:lnSpc>
                        <a:spcBef>
                          <a:spcPts val="0"/>
                        </a:spcBef>
                        <a:spcAft>
                          <a:spcPts val="0"/>
                        </a:spcAft>
                        <a:buClr>
                          <a:schemeClr val="dk1"/>
                        </a:buClr>
                        <a:buSzPts val="1100"/>
                        <a:buFont typeface="Arial"/>
                        <a:buNone/>
                      </a:pPr>
                      <a:r>
                        <a:rPr lang="en" sz="900">
                          <a:solidFill>
                            <a:schemeClr val="dk1"/>
                          </a:solidFill>
                        </a:rPr>
                        <a:t>Use Case</a:t>
                      </a:r>
                      <a:endParaRPr sz="900">
                        <a:solidFill>
                          <a:schemeClr val="dk1"/>
                        </a:solidFill>
                      </a:endParaRPr>
                    </a:p>
                  </a:txBody>
                  <a:tcPr marT="91425" marB="91425" marR="91425" marL="91425"/>
                </a:tc>
                <a:tc>
                  <a:txBody>
                    <a:bodyPr/>
                    <a:lstStyle/>
                    <a:p>
                      <a:pPr indent="0" lvl="0" marL="0" rtl="0" algn="ctr">
                        <a:spcBef>
                          <a:spcPts val="0"/>
                        </a:spcBef>
                        <a:spcAft>
                          <a:spcPts val="0"/>
                        </a:spcAft>
                        <a:buNone/>
                      </a:pPr>
                      <a:r>
                        <a:rPr lang="en" sz="900">
                          <a:solidFill>
                            <a:schemeClr val="dk1"/>
                          </a:solidFill>
                        </a:rPr>
                        <a:t>DCAE Micro Services</a:t>
                      </a:r>
                      <a:endParaRPr sz="900">
                        <a:solidFill>
                          <a:schemeClr val="dk1"/>
                        </a:solidFill>
                      </a:endParaRPr>
                    </a:p>
                  </a:txBody>
                  <a:tcPr marT="91425" marB="91425" marR="91425" marL="91425"/>
                </a:tc>
              </a:tr>
              <a:tr h="300275">
                <a:tc>
                  <a:txBody>
                    <a:bodyPr/>
                    <a:lstStyle/>
                    <a:p>
                      <a:pPr indent="0" lvl="0" marL="0" rtl="0" algn="l">
                        <a:spcBef>
                          <a:spcPts val="0"/>
                        </a:spcBef>
                        <a:spcAft>
                          <a:spcPts val="0"/>
                        </a:spcAft>
                        <a:buNone/>
                      </a:pPr>
                      <a:r>
                        <a:rPr lang="en" sz="900">
                          <a:solidFill>
                            <a:schemeClr val="dk1"/>
                          </a:solidFill>
                        </a:rPr>
                        <a:t>vDNS</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a:solidFill>
                            <a:schemeClr val="dk1"/>
                          </a:solidFill>
                        </a:rPr>
                        <a:t>VES collector, TCA analytics</a:t>
                      </a:r>
                      <a:endParaRPr sz="900">
                        <a:solidFill>
                          <a:schemeClr val="dk1"/>
                        </a:solidFill>
                      </a:endParaRPr>
                    </a:p>
                  </a:txBody>
                  <a:tcPr marT="91425" marB="91425" marR="91425" marL="91425"/>
                </a:tc>
              </a:tr>
              <a:tr h="274175">
                <a:tc>
                  <a:txBody>
                    <a:bodyPr/>
                    <a:lstStyle/>
                    <a:p>
                      <a:pPr indent="0" lvl="0" marL="0" rtl="0" algn="l">
                        <a:spcBef>
                          <a:spcPts val="0"/>
                        </a:spcBef>
                        <a:spcAft>
                          <a:spcPts val="0"/>
                        </a:spcAft>
                        <a:buNone/>
                      </a:pPr>
                      <a:r>
                        <a:rPr lang="en" sz="900">
                          <a:solidFill>
                            <a:schemeClr val="dk1"/>
                          </a:solidFill>
                        </a:rPr>
                        <a:t>vFW</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a:solidFill>
                            <a:schemeClr val="dk1"/>
                          </a:solidFill>
                        </a:rPr>
                        <a:t>VES collector, TCA analytics</a:t>
                      </a:r>
                      <a:endParaRPr sz="900">
                        <a:solidFill>
                          <a:schemeClr val="dk1"/>
                        </a:solidFill>
                      </a:endParaRPr>
                    </a:p>
                  </a:txBody>
                  <a:tcPr marT="91425" marB="91425" marR="91425" marL="91425"/>
                </a:tc>
              </a:tr>
              <a:tr h="274175">
                <a:tc>
                  <a:txBody>
                    <a:bodyPr/>
                    <a:lstStyle/>
                    <a:p>
                      <a:pPr indent="0" lvl="0" marL="0" rtl="0" algn="l">
                        <a:spcBef>
                          <a:spcPts val="0"/>
                        </a:spcBef>
                        <a:spcAft>
                          <a:spcPts val="0"/>
                        </a:spcAft>
                        <a:buNone/>
                      </a:pPr>
                      <a:r>
                        <a:rPr lang="en" sz="900">
                          <a:solidFill>
                            <a:schemeClr val="dk1"/>
                          </a:solidFill>
                        </a:rPr>
                        <a:t>vCPE</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a:solidFill>
                            <a:schemeClr val="dk1"/>
                          </a:solidFill>
                        </a:rPr>
                        <a:t>VES collector, TCA analytics</a:t>
                      </a:r>
                      <a:endParaRPr sz="900">
                        <a:solidFill>
                          <a:schemeClr val="dk1"/>
                        </a:solidFill>
                      </a:endParaRPr>
                    </a:p>
                  </a:txBody>
                  <a:tcPr marT="91425" marB="91425" marR="91425" marL="91425"/>
                </a:tc>
              </a:tr>
              <a:tr h="274175">
                <a:tc>
                  <a:txBody>
                    <a:bodyPr/>
                    <a:lstStyle/>
                    <a:p>
                      <a:pPr indent="0" lvl="0" marL="0" rtl="0" algn="l">
                        <a:spcBef>
                          <a:spcPts val="0"/>
                        </a:spcBef>
                        <a:spcAft>
                          <a:spcPts val="0"/>
                        </a:spcAft>
                        <a:buNone/>
                      </a:pPr>
                      <a:r>
                        <a:rPr lang="en" sz="900">
                          <a:solidFill>
                            <a:schemeClr val="dk1"/>
                          </a:solidFill>
                        </a:rPr>
                        <a:t>vVoLTE</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a:solidFill>
                            <a:schemeClr val="dk1"/>
                          </a:solidFill>
                        </a:rPr>
                        <a:t>VES collector, Holmes analytics</a:t>
                      </a:r>
                      <a:endParaRPr sz="900">
                        <a:solidFill>
                          <a:schemeClr val="dk1"/>
                        </a:solidFill>
                      </a:endParaRPr>
                    </a:p>
                  </a:txBody>
                  <a:tcPr marT="91425" marB="91425" marR="91425" marL="91425"/>
                </a:tc>
              </a:tr>
              <a:tr h="274175">
                <a:tc>
                  <a:txBody>
                    <a:bodyPr/>
                    <a:lstStyle/>
                    <a:p>
                      <a:pPr indent="0" lvl="0" marL="0" rtl="0" algn="l">
                        <a:spcBef>
                          <a:spcPts val="0"/>
                        </a:spcBef>
                        <a:spcAft>
                          <a:spcPts val="0"/>
                        </a:spcAft>
                        <a:buNone/>
                      </a:pPr>
                      <a:r>
                        <a:rPr lang="en" sz="900">
                          <a:solidFill>
                            <a:schemeClr val="dk1"/>
                          </a:solidFill>
                        </a:rPr>
                        <a:t>CCVPN</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a:solidFill>
                            <a:schemeClr val="dk1"/>
                          </a:solidFill>
                        </a:rPr>
                        <a:t>RestConf Collector, Holmes</a:t>
                      </a:r>
                      <a:endParaRPr sz="900">
                        <a:solidFill>
                          <a:schemeClr val="dk1"/>
                        </a:solidFill>
                      </a:endParaRPr>
                    </a:p>
                  </a:txBody>
                  <a:tcPr marT="91425" marB="91425" marR="91425" marL="91425"/>
                </a:tc>
              </a:tr>
              <a:tr h="274175">
                <a:tc>
                  <a:txBody>
                    <a:bodyPr/>
                    <a:lstStyle/>
                    <a:p>
                      <a:pPr indent="0" lvl="0" marL="0" rtl="0" algn="l">
                        <a:spcBef>
                          <a:spcPts val="0"/>
                        </a:spcBef>
                        <a:spcAft>
                          <a:spcPts val="0"/>
                        </a:spcAft>
                        <a:buNone/>
                      </a:pPr>
                      <a:r>
                        <a:rPr lang="en" sz="900">
                          <a:solidFill>
                            <a:schemeClr val="dk1"/>
                          </a:solidFill>
                        </a:rPr>
                        <a:t>BBS</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a:solidFill>
                            <a:schemeClr val="dk1"/>
                          </a:solidFill>
                        </a:rPr>
                        <a:t>VES Collector, PRH, BBS-Event Processor, VES-Mapper, RESTConf Collector</a:t>
                      </a:r>
                      <a:endParaRPr sz="900">
                        <a:solidFill>
                          <a:schemeClr val="dk1"/>
                        </a:solidFill>
                      </a:endParaRPr>
                    </a:p>
                  </a:txBody>
                  <a:tcPr marT="91425" marB="91425" marR="91425" marL="91425"/>
                </a:tc>
              </a:tr>
              <a:tr h="274175">
                <a:tc>
                  <a:txBody>
                    <a:bodyPr/>
                    <a:lstStyle/>
                    <a:p>
                      <a:pPr indent="0" lvl="0" marL="0" rtl="0" algn="l">
                        <a:spcBef>
                          <a:spcPts val="0"/>
                        </a:spcBef>
                        <a:spcAft>
                          <a:spcPts val="0"/>
                        </a:spcAft>
                        <a:buNone/>
                      </a:pPr>
                      <a:r>
                        <a:rPr lang="en" sz="900">
                          <a:solidFill>
                            <a:schemeClr val="dk1"/>
                          </a:solidFill>
                        </a:rPr>
                        <a:t>5G Bulk PM</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a:solidFill>
                            <a:schemeClr val="dk1"/>
                          </a:solidFill>
                        </a:rPr>
                        <a:t>DataFile Collector, PM-Mapper, HV-VES</a:t>
                      </a:r>
                      <a:endParaRPr sz="900">
                        <a:solidFill>
                          <a:schemeClr val="dk1"/>
                        </a:solidFill>
                      </a:endParaRPr>
                    </a:p>
                  </a:txBody>
                  <a:tcPr marT="91425" marB="91425" marR="91425" marL="91425"/>
                </a:tc>
              </a:tr>
              <a:tr h="274175">
                <a:tc>
                  <a:txBody>
                    <a:bodyPr/>
                    <a:lstStyle/>
                    <a:p>
                      <a:pPr indent="0" lvl="0" marL="0" rtl="0" algn="l">
                        <a:spcBef>
                          <a:spcPts val="0"/>
                        </a:spcBef>
                        <a:spcAft>
                          <a:spcPts val="0"/>
                        </a:spcAft>
                        <a:buNone/>
                      </a:pPr>
                      <a:r>
                        <a:rPr lang="en" sz="900">
                          <a:solidFill>
                            <a:schemeClr val="dk1"/>
                          </a:solidFill>
                        </a:rPr>
                        <a:t>5G OOF SON</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a:solidFill>
                            <a:schemeClr val="dk1"/>
                          </a:solidFill>
                        </a:rPr>
                        <a:t>VES collector, SON-Handler</a:t>
                      </a:r>
                      <a:endParaRPr sz="900">
                        <a:solidFill>
                          <a:schemeClr val="dk1"/>
                        </a:solidFill>
                      </a:endParaRPr>
                    </a:p>
                  </a:txBody>
                  <a:tcPr marT="91425" marB="91425" marR="91425" marL="91425"/>
                </a:tc>
              </a:tr>
              <a:tr h="274175">
                <a:tc>
                  <a:txBody>
                    <a:bodyPr/>
                    <a:lstStyle/>
                    <a:p>
                      <a:pPr indent="0" lvl="0" marL="0" rtl="0" algn="l">
                        <a:spcBef>
                          <a:spcPts val="0"/>
                        </a:spcBef>
                        <a:spcAft>
                          <a:spcPts val="0"/>
                        </a:spcAft>
                        <a:buNone/>
                      </a:pPr>
                      <a:r>
                        <a:rPr lang="en" sz="900">
                          <a:solidFill>
                            <a:srgbClr val="404040"/>
                          </a:solidFill>
                          <a:highlight>
                            <a:srgbClr val="FCFCFC"/>
                          </a:highlight>
                          <a:latin typeface="Lato"/>
                          <a:ea typeface="Lato"/>
                          <a:cs typeface="Lato"/>
                          <a:sym typeface="Lato"/>
                        </a:rPr>
                        <a:t>5G E2E Network Slicing:</a:t>
                      </a:r>
                      <a:endParaRPr sz="900">
                        <a:solidFill>
                          <a:srgbClr val="404040"/>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900">
                          <a:solidFill>
                            <a:srgbClr val="404040"/>
                          </a:solidFill>
                          <a:highlight>
                            <a:srgbClr val="FCFCFC"/>
                          </a:highlight>
                          <a:latin typeface="Lato"/>
                          <a:ea typeface="Lato"/>
                          <a:cs typeface="Lato"/>
                          <a:sym typeface="Lato"/>
                        </a:rPr>
                        <a:t>VES collector, Slice Analysis, DES, PM-Mapper, DFC, Datalake feeder</a:t>
                      </a:r>
                      <a:endParaRPr sz="900">
                        <a:solidFill>
                          <a:srgbClr val="404040"/>
                        </a:solidFill>
                        <a:latin typeface="Lato"/>
                        <a:ea typeface="Lato"/>
                        <a:cs typeface="Lato"/>
                        <a:sym typeface="Lato"/>
                      </a:endParaRPr>
                    </a:p>
                  </a:txBody>
                  <a:tcPr marT="91425" marB="91425" marR="91425" marL="91425"/>
                </a:tc>
              </a:tr>
            </a:tbl>
          </a:graphicData>
        </a:graphic>
      </p:graphicFrame>
      <p:sp>
        <p:nvSpPr>
          <p:cNvPr id="417" name="Google Shape;417;p52"/>
          <p:cNvSpPr txBox="1"/>
          <p:nvPr/>
        </p:nvSpPr>
        <p:spPr>
          <a:xfrm>
            <a:off x="495750" y="4804800"/>
            <a:ext cx="504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https://docs.onap.org/projects/onap-dcaegen2/en/latest/sections/architecture.html</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Collectors: Restconf collector </a:t>
            </a:r>
            <a:endParaRPr/>
          </a:p>
        </p:txBody>
      </p:sp>
      <p:sp>
        <p:nvSpPr>
          <p:cNvPr id="423" name="Google Shape;423;p53"/>
          <p:cNvSpPr txBox="1"/>
          <p:nvPr>
            <p:ph idx="1" type="body"/>
          </p:nvPr>
        </p:nvSpPr>
        <p:spPr>
          <a:xfrm>
            <a:off x="311700" y="1152475"/>
            <a:ext cx="8520600" cy="6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900">
                <a:solidFill>
                  <a:srgbClr val="404040"/>
                </a:solidFill>
                <a:highlight>
                  <a:srgbClr val="FCFCFC"/>
                </a:highlight>
                <a:latin typeface="Lato"/>
                <a:ea typeface="Lato"/>
                <a:cs typeface="Lato"/>
                <a:sym typeface="Lato"/>
              </a:rPr>
              <a:t>Restconf collector is a microservice in ONAP DCAE. It subscribes to external controllers and receives event data. After receiving event data it may modify it as per usecase’s requirement and produce a DMaaP event. This DMaap event usually consumed by VES mapper. Restconf Collector can subscribe multiple events from multiple controllers.</a:t>
            </a:r>
            <a:endParaRPr sz="1500"/>
          </a:p>
        </p:txBody>
      </p:sp>
      <p:pic>
        <p:nvPicPr>
          <p:cNvPr id="424" name="Google Shape;424;p53"/>
          <p:cNvPicPr preferRelativeResize="0"/>
          <p:nvPr/>
        </p:nvPicPr>
        <p:blipFill>
          <a:blip r:embed="rId3">
            <a:alphaModFix/>
          </a:blip>
          <a:stretch>
            <a:fillRect/>
          </a:stretch>
        </p:blipFill>
        <p:spPr>
          <a:xfrm>
            <a:off x="311700" y="1905800"/>
            <a:ext cx="4018274" cy="2374175"/>
          </a:xfrm>
          <a:prstGeom prst="rect">
            <a:avLst/>
          </a:prstGeom>
          <a:noFill/>
          <a:ln>
            <a:noFill/>
          </a:ln>
        </p:spPr>
      </p:pic>
      <p:sp>
        <p:nvSpPr>
          <p:cNvPr id="425" name="Google Shape;425;p53"/>
          <p:cNvSpPr txBox="1"/>
          <p:nvPr/>
        </p:nvSpPr>
        <p:spPr>
          <a:xfrm>
            <a:off x="765250" y="4279975"/>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700">
                <a:solidFill>
                  <a:srgbClr val="E74C3C"/>
                </a:solidFill>
                <a:highlight>
                  <a:srgbClr val="FCFCFC"/>
                </a:highlight>
                <a:latin typeface="Lato"/>
                <a:ea typeface="Lato"/>
                <a:cs typeface="Lato"/>
                <a:sym typeface="Lato"/>
              </a:rPr>
              <a:t>RestconfCollector interaction with DCAE components.</a:t>
            </a:r>
            <a:endParaRPr sz="600">
              <a:solidFill>
                <a:srgbClr val="E74C3C"/>
              </a:solidFill>
            </a:endParaRPr>
          </a:p>
        </p:txBody>
      </p:sp>
      <p:pic>
        <p:nvPicPr>
          <p:cNvPr id="426" name="Google Shape;426;p53"/>
          <p:cNvPicPr preferRelativeResize="0"/>
          <p:nvPr/>
        </p:nvPicPr>
        <p:blipFill>
          <a:blip r:embed="rId4">
            <a:alphaModFix/>
          </a:blip>
          <a:stretch>
            <a:fillRect/>
          </a:stretch>
        </p:blipFill>
        <p:spPr>
          <a:xfrm>
            <a:off x="4482374" y="1981075"/>
            <a:ext cx="4509227" cy="2542752"/>
          </a:xfrm>
          <a:prstGeom prst="rect">
            <a:avLst/>
          </a:prstGeom>
          <a:noFill/>
          <a:ln>
            <a:noFill/>
          </a:ln>
        </p:spPr>
      </p:pic>
      <p:sp>
        <p:nvSpPr>
          <p:cNvPr id="427" name="Google Shape;427;p53"/>
          <p:cNvSpPr txBox="1"/>
          <p:nvPr/>
        </p:nvSpPr>
        <p:spPr>
          <a:xfrm>
            <a:off x="5236988" y="447002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rgbClr val="E74C3C"/>
                </a:solidFill>
                <a:highlight>
                  <a:srgbClr val="FCFCFC"/>
                </a:highlight>
                <a:latin typeface="Lato"/>
                <a:ea typeface="Lato"/>
                <a:cs typeface="Lato"/>
                <a:sym typeface="Lato"/>
              </a:rPr>
              <a:t>RestconfCollector interaction with an external controller.</a:t>
            </a:r>
            <a:endParaRPr sz="700">
              <a:solidFill>
                <a:srgbClr val="E74C3C"/>
              </a:solidFill>
              <a:highlight>
                <a:srgbClr val="FCFCFC"/>
              </a:highlight>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4"/>
          <p:cNvPicPr preferRelativeResize="0"/>
          <p:nvPr/>
        </p:nvPicPr>
        <p:blipFill>
          <a:blip r:embed="rId3">
            <a:alphaModFix/>
          </a:blip>
          <a:stretch>
            <a:fillRect/>
          </a:stretch>
        </p:blipFill>
        <p:spPr>
          <a:xfrm>
            <a:off x="6653124" y="58300"/>
            <a:ext cx="2252002" cy="5143499"/>
          </a:xfrm>
          <a:prstGeom prst="rect">
            <a:avLst/>
          </a:prstGeom>
          <a:noFill/>
          <a:ln>
            <a:noFill/>
          </a:ln>
        </p:spPr>
      </p:pic>
      <p:sp>
        <p:nvSpPr>
          <p:cNvPr id="433" name="Google Shape;43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Collectors: VES collector </a:t>
            </a:r>
            <a:endParaRPr/>
          </a:p>
        </p:txBody>
      </p:sp>
      <p:sp>
        <p:nvSpPr>
          <p:cNvPr id="434" name="Google Shape;434;p54"/>
          <p:cNvSpPr txBox="1"/>
          <p:nvPr>
            <p:ph idx="1" type="body"/>
          </p:nvPr>
        </p:nvSpPr>
        <p:spPr>
          <a:xfrm>
            <a:off x="311700" y="1152475"/>
            <a:ext cx="3620700" cy="1234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1200"/>
              </a:spcAft>
              <a:buNone/>
            </a:pPr>
            <a:r>
              <a:rPr b="1" lang="en" sz="1200">
                <a:solidFill>
                  <a:srgbClr val="404040"/>
                </a:solidFill>
                <a:highlight>
                  <a:srgbClr val="FCFCFC"/>
                </a:highlight>
                <a:latin typeface="Lato"/>
                <a:ea typeface="Lato"/>
                <a:cs typeface="Lato"/>
                <a:sym typeface="Lato"/>
              </a:rPr>
              <a:t>Virtual Event Streaming</a:t>
            </a:r>
            <a:r>
              <a:rPr lang="en" sz="1200">
                <a:solidFill>
                  <a:srgbClr val="404040"/>
                </a:solidFill>
                <a:highlight>
                  <a:srgbClr val="FCFCFC"/>
                </a:highlight>
                <a:latin typeface="Lato"/>
                <a:ea typeface="Lato"/>
                <a:cs typeface="Lato"/>
                <a:sym typeface="Lato"/>
              </a:rPr>
              <a:t> (VES) Collector (formerly known as Standard Event Collector/Common Event Collector) is RESTful collector for processing JSON messages into DCAE. The collector supports individual events or eventbatch posted to collector end-point(s) and post them to interface/bus for other application to subscribe. The collector verifies the source (when authentication is enabled) and validates the events against VES schema before distributing to DMAAP MR topics for downstream system to subscribe. The VESCollector also supports configurable event transformation function and event distribution to DMAAP MR topics.</a:t>
            </a:r>
            <a:endParaRPr sz="1500"/>
          </a:p>
        </p:txBody>
      </p:sp>
      <p:pic>
        <p:nvPicPr>
          <p:cNvPr id="435" name="Google Shape;435;p54"/>
          <p:cNvPicPr preferRelativeResize="0"/>
          <p:nvPr/>
        </p:nvPicPr>
        <p:blipFill>
          <a:blip r:embed="rId4">
            <a:alphaModFix/>
          </a:blip>
          <a:stretch>
            <a:fillRect/>
          </a:stretch>
        </p:blipFill>
        <p:spPr>
          <a:xfrm>
            <a:off x="205063" y="2674100"/>
            <a:ext cx="2928462" cy="1948776"/>
          </a:xfrm>
          <a:prstGeom prst="rect">
            <a:avLst/>
          </a:prstGeom>
          <a:noFill/>
          <a:ln>
            <a:noFill/>
          </a:ln>
        </p:spPr>
      </p:pic>
      <p:sp>
        <p:nvSpPr>
          <p:cNvPr id="436" name="Google Shape;436;p54"/>
          <p:cNvSpPr txBox="1"/>
          <p:nvPr/>
        </p:nvSpPr>
        <p:spPr>
          <a:xfrm>
            <a:off x="262875" y="4535050"/>
            <a:ext cx="2076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E74C3C"/>
                </a:solidFill>
              </a:rPr>
              <a:t>VES Collector in DCAE</a:t>
            </a:r>
            <a:endParaRPr sz="800">
              <a:solidFill>
                <a:srgbClr val="E74C3C"/>
              </a:solidFill>
            </a:endParaRPr>
          </a:p>
        </p:txBody>
      </p:sp>
      <p:sp>
        <p:nvSpPr>
          <p:cNvPr id="437" name="Google Shape;437;p54"/>
          <p:cNvSpPr txBox="1"/>
          <p:nvPr/>
        </p:nvSpPr>
        <p:spPr>
          <a:xfrm>
            <a:off x="6208650" y="4842850"/>
            <a:ext cx="13932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400"/>
              </a:spcAft>
              <a:buNone/>
            </a:pPr>
            <a:r>
              <a:rPr lang="en" sz="900">
                <a:solidFill>
                  <a:srgbClr val="E74C3C"/>
                </a:solidFill>
                <a:highlight>
                  <a:srgbClr val="FCFCFC"/>
                </a:highlight>
                <a:latin typeface="Georgia"/>
                <a:ea typeface="Georgia"/>
                <a:cs typeface="Georgia"/>
                <a:sym typeface="Georgia"/>
              </a:rPr>
              <a:t>VES Processing Flow</a:t>
            </a:r>
            <a:endParaRPr sz="900">
              <a:solidFill>
                <a:srgbClr val="E74C3C"/>
              </a:solidFill>
              <a:highlight>
                <a:srgbClr val="FCFCFC"/>
              </a:highlight>
              <a:latin typeface="Georgia"/>
              <a:ea typeface="Georgia"/>
              <a:cs typeface="Georgia"/>
              <a:sym typeface="Georgia"/>
            </a:endParaRPr>
          </a:p>
        </p:txBody>
      </p:sp>
      <p:graphicFrame>
        <p:nvGraphicFramePr>
          <p:cNvPr id="438" name="Google Shape;438;p54"/>
          <p:cNvGraphicFramePr/>
          <p:nvPr/>
        </p:nvGraphicFramePr>
        <p:xfrm>
          <a:off x="3338875" y="2358788"/>
          <a:ext cx="3000000" cy="3000000"/>
        </p:xfrm>
        <a:graphic>
          <a:graphicData uri="http://schemas.openxmlformats.org/drawingml/2006/table">
            <a:tbl>
              <a:tblPr>
                <a:solidFill>
                  <a:srgbClr val="FCFCFC"/>
                </a:solidFill>
                <a:tableStyleId>{FC4A9D3F-45CD-4C6D-96DD-C7B17E5009C5}</a:tableStyleId>
              </a:tblPr>
              <a:tblGrid>
                <a:gridCol w="661575"/>
                <a:gridCol w="781375"/>
                <a:gridCol w="1713850"/>
              </a:tblGrid>
              <a:tr h="212275">
                <a:tc>
                  <a:txBody>
                    <a:bodyPr/>
                    <a:lstStyle/>
                    <a:p>
                      <a:pPr indent="0" lvl="0" marL="0" rtl="0" algn="ctr">
                        <a:lnSpc>
                          <a:spcPct val="100000"/>
                        </a:lnSpc>
                        <a:spcBef>
                          <a:spcPts val="0"/>
                        </a:spcBef>
                        <a:spcAft>
                          <a:spcPts val="0"/>
                        </a:spcAft>
                        <a:buNone/>
                      </a:pPr>
                      <a:r>
                        <a:rPr b="1" lang="en" sz="500">
                          <a:solidFill>
                            <a:srgbClr val="404040"/>
                          </a:solidFill>
                          <a:highlight>
                            <a:srgbClr val="FCFCFC"/>
                          </a:highlight>
                          <a:latin typeface="Lato"/>
                          <a:ea typeface="Lato"/>
                          <a:cs typeface="Lato"/>
                          <a:sym typeface="Lato"/>
                        </a:rPr>
                        <a:t>VES Version</a:t>
                      </a:r>
                      <a:endParaRPr b="1" sz="500">
                        <a:solidFill>
                          <a:srgbClr val="404040"/>
                        </a:solidFill>
                        <a:highlight>
                          <a:srgbClr val="FCFCFC"/>
                        </a:highlight>
                        <a:latin typeface="Lato"/>
                        <a:ea typeface="Lato"/>
                        <a:cs typeface="Lato"/>
                        <a:sym typeface="Lato"/>
                      </a:endParaRPr>
                    </a:p>
                  </a:txBody>
                  <a:tcPr marT="76200" marB="76200" marR="152400" marL="1524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500">
                          <a:solidFill>
                            <a:srgbClr val="404040"/>
                          </a:solidFill>
                          <a:highlight>
                            <a:srgbClr val="FCFCFC"/>
                          </a:highlight>
                          <a:latin typeface="Lato"/>
                          <a:ea typeface="Lato"/>
                          <a:cs typeface="Lato"/>
                          <a:sym typeface="Lato"/>
                        </a:rPr>
                        <a:t>API version</a:t>
                      </a:r>
                      <a:endParaRPr b="1" sz="500">
                        <a:solidFill>
                          <a:srgbClr val="404040"/>
                        </a:solidFill>
                        <a:highlight>
                          <a:srgbClr val="FCFCFC"/>
                        </a:highlight>
                        <a:latin typeface="Lato"/>
                        <a:ea typeface="Lato"/>
                        <a:cs typeface="Lato"/>
                        <a:sym typeface="Lato"/>
                      </a:endParaRPr>
                    </a:p>
                  </a:txBody>
                  <a:tcPr marT="76200" marB="76200" marR="152400" marL="1524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500">
                          <a:solidFill>
                            <a:srgbClr val="404040"/>
                          </a:solidFill>
                          <a:highlight>
                            <a:srgbClr val="FCFCFC"/>
                          </a:highlight>
                          <a:latin typeface="Lato"/>
                          <a:ea typeface="Lato"/>
                          <a:cs typeface="Lato"/>
                          <a:sym typeface="Lato"/>
                        </a:rPr>
                        <a:t>Schema Definition</a:t>
                      </a:r>
                      <a:endParaRPr b="1" sz="500">
                        <a:solidFill>
                          <a:srgbClr val="404040"/>
                        </a:solidFill>
                        <a:highlight>
                          <a:srgbClr val="FCFCFC"/>
                        </a:highlight>
                        <a:latin typeface="Lato"/>
                        <a:ea typeface="Lato"/>
                        <a:cs typeface="Lato"/>
                        <a:sym typeface="Lato"/>
                      </a:endParaRPr>
                    </a:p>
                  </a:txBody>
                  <a:tcPr marT="76200" marB="76200" marR="152400" marL="1524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25">
                      <a:solidFill>
                        <a:schemeClr val="dk1"/>
                      </a:solidFill>
                      <a:prstDash val="solid"/>
                      <a:round/>
                      <a:headEnd len="sm" w="sm" type="none"/>
                      <a:tailEnd len="sm" w="sm" type="none"/>
                    </a:lnB>
                  </a:tcPr>
                </a:tc>
              </a:tr>
              <a:tr h="143850">
                <a:tc>
                  <a:txBody>
                    <a:bodyPr/>
                    <a:lstStyle/>
                    <a:p>
                      <a:pPr indent="0" lvl="0" marL="0" rtl="0" algn="l">
                        <a:lnSpc>
                          <a:spcPct val="100000"/>
                        </a:lnSpc>
                        <a:spcBef>
                          <a:spcPts val="0"/>
                        </a:spcBef>
                        <a:spcAft>
                          <a:spcPts val="0"/>
                        </a:spcAft>
                        <a:buNone/>
                      </a:pPr>
                      <a:r>
                        <a:rPr lang="en" sz="500">
                          <a:solidFill>
                            <a:srgbClr val="404040"/>
                          </a:solidFill>
                          <a:highlight>
                            <a:srgbClr val="FCFCFC"/>
                          </a:highlight>
                          <a:latin typeface="Lato"/>
                          <a:ea typeface="Lato"/>
                          <a:cs typeface="Lato"/>
                          <a:sym typeface="Lato"/>
                        </a:rPr>
                        <a:t>VES 1.2</a:t>
                      </a:r>
                      <a:endParaRPr sz="500">
                        <a:solidFill>
                          <a:srgbClr val="404040"/>
                        </a:solidFill>
                        <a:highlight>
                          <a:srgbClr val="FCFCFC"/>
                        </a:highlight>
                        <a:latin typeface="Lato"/>
                        <a:ea typeface="Lato"/>
                        <a:cs typeface="Lato"/>
                        <a:sym typeface="Lato"/>
                      </a:endParaRPr>
                    </a:p>
                  </a:txBody>
                  <a:tcPr marT="76200" marB="76200" marR="152400" marL="152400" anchor="ctr">
                    <a:lnL cap="flat" cmpd="sng">
                      <a:solidFill>
                        <a:schemeClr val="dk1"/>
                      </a:solidFill>
                      <a:prstDash val="solid"/>
                      <a:round/>
                      <a:headEnd len="sm" w="sm" type="none"/>
                      <a:tailEnd len="sm" w="sm" type="none"/>
                    </a:lnL>
                    <a:lnR cap="flat" cmpd="sng" w="10575">
                      <a:solidFill>
                        <a:schemeClr val="dk1"/>
                      </a:solidFill>
                      <a:prstDash val="solid"/>
                      <a:round/>
                      <a:headEnd len="sm" w="sm" type="none"/>
                      <a:tailEnd len="sm" w="sm" type="none"/>
                    </a:lnR>
                    <a:lnT cap="flat" cmpd="sng" w="19025">
                      <a:solidFill>
                        <a:schemeClr val="dk1"/>
                      </a:solidFill>
                      <a:prstDash val="solid"/>
                      <a:round/>
                      <a:headEnd len="sm" w="sm" type="none"/>
                      <a:tailEnd len="sm" w="sm" type="none"/>
                    </a:lnT>
                    <a:lnB cap="flat" cmpd="sng" w="10575">
                      <a:solidFill>
                        <a:schemeClr val="dk1"/>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highlight>
                            <a:srgbClr val="FCFCFC"/>
                          </a:highlight>
                          <a:latin typeface="Lato"/>
                          <a:ea typeface="Lato"/>
                          <a:cs typeface="Lato"/>
                          <a:sym typeface="Lato"/>
                        </a:rPr>
                        <a:t>eventListener/v1</a:t>
                      </a:r>
                      <a:endParaRPr sz="500">
                        <a:solidFill>
                          <a:srgbClr val="404040"/>
                        </a:solidFill>
                        <a:highlight>
                          <a:srgbClr val="FCFCFC"/>
                        </a:highlight>
                        <a:latin typeface="Lato"/>
                        <a:ea typeface="Lato"/>
                        <a:cs typeface="Lato"/>
                        <a:sym typeface="Lato"/>
                      </a:endParaRPr>
                    </a:p>
                  </a:txBody>
                  <a:tcPr marT="76200" marB="76200" marR="152400" marL="152400" anchor="ctr">
                    <a:lnL cap="flat" cmpd="sng" w="10575">
                      <a:solidFill>
                        <a:schemeClr val="dk1"/>
                      </a:solidFill>
                      <a:prstDash val="solid"/>
                      <a:round/>
                      <a:headEnd len="sm" w="sm" type="none"/>
                      <a:tailEnd len="sm" w="sm" type="none"/>
                    </a:lnL>
                    <a:lnR cap="flat" cmpd="sng" w="10575">
                      <a:solidFill>
                        <a:schemeClr val="dk1"/>
                      </a:solidFill>
                      <a:prstDash val="solid"/>
                      <a:round/>
                      <a:headEnd len="sm" w="sm" type="none"/>
                      <a:tailEnd len="sm" w="sm" type="none"/>
                    </a:lnR>
                    <a:lnT cap="flat" cmpd="sng" w="19025">
                      <a:solidFill>
                        <a:schemeClr val="dk1"/>
                      </a:solidFill>
                      <a:prstDash val="solid"/>
                      <a:round/>
                      <a:headEnd len="sm" w="sm" type="none"/>
                      <a:tailEnd len="sm" w="sm" type="none"/>
                    </a:lnT>
                    <a:lnB cap="flat" cmpd="sng" w="10575">
                      <a:solidFill>
                        <a:schemeClr val="dk1"/>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2980B9"/>
                          </a:solidFill>
                          <a:highlight>
                            <a:srgbClr val="FCFCFC"/>
                          </a:highlight>
                          <a:uFill>
                            <a:noFill/>
                          </a:uFill>
                          <a:latin typeface="Lato"/>
                          <a:ea typeface="Lato"/>
                          <a:cs typeface="Lato"/>
                          <a:sym typeface="Lato"/>
                          <a:hlinkClick r:id="rId5">
                            <a:extLst>
                              <a:ext uri="{A12FA001-AC4F-418D-AE19-62706E023703}">
                                <ahyp:hlinkClr val="tx"/>
                              </a:ext>
                            </a:extLst>
                          </a:hlinkClick>
                        </a:rPr>
                        <a:t>CommonEventFormat_Vendors_v25.json</a:t>
                      </a:r>
                      <a:endParaRPr sz="500">
                        <a:solidFill>
                          <a:srgbClr val="2980B9"/>
                        </a:solidFill>
                        <a:highlight>
                          <a:srgbClr val="FCFCFC"/>
                        </a:highlight>
                        <a:latin typeface="Lato"/>
                        <a:ea typeface="Lato"/>
                        <a:cs typeface="Lato"/>
                        <a:sym typeface="Lato"/>
                      </a:endParaRPr>
                    </a:p>
                  </a:txBody>
                  <a:tcPr marT="76200" marB="76200" marR="152400" marL="152400" anchor="ctr">
                    <a:lnL cap="flat" cmpd="sng" w="10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25">
                      <a:solidFill>
                        <a:schemeClr val="dk1"/>
                      </a:solidFill>
                      <a:prstDash val="solid"/>
                      <a:round/>
                      <a:headEnd len="sm" w="sm" type="none"/>
                      <a:tailEnd len="sm" w="sm" type="none"/>
                    </a:lnT>
                    <a:lnB cap="flat" cmpd="sng" w="10575">
                      <a:solidFill>
                        <a:schemeClr val="dk1"/>
                      </a:solidFill>
                      <a:prstDash val="solid"/>
                      <a:round/>
                      <a:headEnd len="sm" w="sm" type="none"/>
                      <a:tailEnd len="sm" w="sm" type="none"/>
                    </a:lnB>
                    <a:solidFill>
                      <a:srgbClr val="F3F6F6"/>
                    </a:solidFill>
                  </a:tcPr>
                </a:tc>
              </a:tr>
              <a:tr h="143850">
                <a:tc>
                  <a:txBody>
                    <a:bodyPr/>
                    <a:lstStyle/>
                    <a:p>
                      <a:pPr indent="0" lvl="0" marL="0" rtl="0" algn="l">
                        <a:lnSpc>
                          <a:spcPct val="100000"/>
                        </a:lnSpc>
                        <a:spcBef>
                          <a:spcPts val="0"/>
                        </a:spcBef>
                        <a:spcAft>
                          <a:spcPts val="0"/>
                        </a:spcAft>
                        <a:buNone/>
                      </a:pPr>
                      <a:r>
                        <a:rPr lang="en" sz="500">
                          <a:solidFill>
                            <a:srgbClr val="404040"/>
                          </a:solidFill>
                          <a:highlight>
                            <a:srgbClr val="FCFCFC"/>
                          </a:highlight>
                          <a:latin typeface="Lato"/>
                          <a:ea typeface="Lato"/>
                          <a:cs typeface="Lato"/>
                          <a:sym typeface="Lato"/>
                        </a:rPr>
                        <a:t>VES 4.1</a:t>
                      </a:r>
                      <a:endParaRPr sz="500">
                        <a:solidFill>
                          <a:srgbClr val="404040"/>
                        </a:solidFill>
                        <a:highlight>
                          <a:srgbClr val="FCFCFC"/>
                        </a:highlight>
                        <a:latin typeface="Lato"/>
                        <a:ea typeface="Lato"/>
                        <a:cs typeface="Lato"/>
                        <a:sym typeface="Lato"/>
                      </a:endParaRPr>
                    </a:p>
                  </a:txBody>
                  <a:tcPr marT="76200" marB="76200" marR="152400" marL="152400" anchor="ctr">
                    <a:lnL cap="flat" cmpd="sng">
                      <a:solidFill>
                        <a:schemeClr val="dk1"/>
                      </a:solidFill>
                      <a:prstDash val="solid"/>
                      <a:round/>
                      <a:headEnd len="sm" w="sm" type="none"/>
                      <a:tailEnd len="sm" w="sm" type="none"/>
                    </a:lnL>
                    <a:lnR cap="flat" cmpd="sng" w="10575">
                      <a:solidFill>
                        <a:schemeClr val="dk1"/>
                      </a:solidFill>
                      <a:prstDash val="solid"/>
                      <a:round/>
                      <a:headEnd len="sm" w="sm" type="none"/>
                      <a:tailEnd len="sm" w="sm" type="none"/>
                    </a:lnR>
                    <a:lnT cap="flat" cmpd="sng" w="10575">
                      <a:solidFill>
                        <a:schemeClr val="dk1"/>
                      </a:solidFill>
                      <a:prstDash val="solid"/>
                      <a:round/>
                      <a:headEnd len="sm" w="sm" type="none"/>
                      <a:tailEnd len="sm" w="sm" type="none"/>
                    </a:lnT>
                    <a:lnB cap="flat" cmpd="sng" w="1057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highlight>
                            <a:srgbClr val="FCFCFC"/>
                          </a:highlight>
                          <a:latin typeface="Lato"/>
                          <a:ea typeface="Lato"/>
                          <a:cs typeface="Lato"/>
                          <a:sym typeface="Lato"/>
                        </a:rPr>
                        <a:t>eventListener/v4</a:t>
                      </a:r>
                      <a:endParaRPr sz="500">
                        <a:solidFill>
                          <a:srgbClr val="404040"/>
                        </a:solidFill>
                        <a:highlight>
                          <a:srgbClr val="FCFCFC"/>
                        </a:highlight>
                        <a:latin typeface="Lato"/>
                        <a:ea typeface="Lato"/>
                        <a:cs typeface="Lato"/>
                        <a:sym typeface="Lato"/>
                      </a:endParaRPr>
                    </a:p>
                  </a:txBody>
                  <a:tcPr marT="76200" marB="76200" marR="152400" marL="152400" anchor="ctr">
                    <a:lnL cap="flat" cmpd="sng" w="10575">
                      <a:solidFill>
                        <a:schemeClr val="dk1"/>
                      </a:solidFill>
                      <a:prstDash val="solid"/>
                      <a:round/>
                      <a:headEnd len="sm" w="sm" type="none"/>
                      <a:tailEnd len="sm" w="sm" type="none"/>
                    </a:lnL>
                    <a:lnR cap="flat" cmpd="sng" w="10575">
                      <a:solidFill>
                        <a:schemeClr val="dk1"/>
                      </a:solidFill>
                      <a:prstDash val="solid"/>
                      <a:round/>
                      <a:headEnd len="sm" w="sm" type="none"/>
                      <a:tailEnd len="sm" w="sm" type="none"/>
                    </a:lnR>
                    <a:lnT cap="flat" cmpd="sng" w="10575">
                      <a:solidFill>
                        <a:schemeClr val="dk1"/>
                      </a:solidFill>
                      <a:prstDash val="solid"/>
                      <a:round/>
                      <a:headEnd len="sm" w="sm" type="none"/>
                      <a:tailEnd len="sm" w="sm" type="none"/>
                    </a:lnT>
                    <a:lnB cap="flat" cmpd="sng" w="1057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2980B9"/>
                          </a:solidFill>
                          <a:highlight>
                            <a:srgbClr val="FCFCFC"/>
                          </a:highlight>
                          <a:uFill>
                            <a:noFill/>
                          </a:uFill>
                          <a:latin typeface="Lato"/>
                          <a:ea typeface="Lato"/>
                          <a:cs typeface="Lato"/>
                          <a:sym typeface="Lato"/>
                          <a:hlinkClick r:id="rId6">
                            <a:extLst>
                              <a:ext uri="{A12FA001-AC4F-418D-AE19-62706E023703}">
                                <ahyp:hlinkClr val="tx"/>
                              </a:ext>
                            </a:extLst>
                          </a:hlinkClick>
                        </a:rPr>
                        <a:t>CommonEventFormat_27.2.json</a:t>
                      </a:r>
                      <a:endParaRPr sz="500">
                        <a:solidFill>
                          <a:srgbClr val="2980B9"/>
                        </a:solidFill>
                        <a:highlight>
                          <a:srgbClr val="FCFCFC"/>
                        </a:highlight>
                        <a:latin typeface="Lato"/>
                        <a:ea typeface="Lato"/>
                        <a:cs typeface="Lato"/>
                        <a:sym typeface="Lato"/>
                      </a:endParaRPr>
                    </a:p>
                  </a:txBody>
                  <a:tcPr marT="76200" marB="76200" marR="152400" marL="152400" anchor="ctr">
                    <a:lnL cap="flat" cmpd="sng" w="10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0575">
                      <a:solidFill>
                        <a:schemeClr val="dk1"/>
                      </a:solidFill>
                      <a:prstDash val="solid"/>
                      <a:round/>
                      <a:headEnd len="sm" w="sm" type="none"/>
                      <a:tailEnd len="sm" w="sm" type="none"/>
                    </a:lnT>
                    <a:lnB cap="flat" cmpd="sng" w="10575">
                      <a:solidFill>
                        <a:schemeClr val="dk1"/>
                      </a:solidFill>
                      <a:prstDash val="solid"/>
                      <a:round/>
                      <a:headEnd len="sm" w="sm" type="none"/>
                      <a:tailEnd len="sm" w="sm" type="none"/>
                    </a:lnB>
                  </a:tcPr>
                </a:tc>
              </a:tr>
              <a:tr h="143850">
                <a:tc>
                  <a:txBody>
                    <a:bodyPr/>
                    <a:lstStyle/>
                    <a:p>
                      <a:pPr indent="0" lvl="0" marL="0" rtl="0" algn="l">
                        <a:lnSpc>
                          <a:spcPct val="100000"/>
                        </a:lnSpc>
                        <a:spcBef>
                          <a:spcPts val="0"/>
                        </a:spcBef>
                        <a:spcAft>
                          <a:spcPts val="0"/>
                        </a:spcAft>
                        <a:buNone/>
                      </a:pPr>
                      <a:r>
                        <a:rPr lang="en" sz="500">
                          <a:solidFill>
                            <a:srgbClr val="404040"/>
                          </a:solidFill>
                          <a:highlight>
                            <a:srgbClr val="FCFCFC"/>
                          </a:highlight>
                          <a:latin typeface="Lato"/>
                          <a:ea typeface="Lato"/>
                          <a:cs typeface="Lato"/>
                          <a:sym typeface="Lato"/>
                        </a:rPr>
                        <a:t>VES 5.4</a:t>
                      </a:r>
                      <a:endParaRPr sz="500">
                        <a:solidFill>
                          <a:srgbClr val="404040"/>
                        </a:solidFill>
                        <a:highlight>
                          <a:srgbClr val="FCFCFC"/>
                        </a:highlight>
                        <a:latin typeface="Lato"/>
                        <a:ea typeface="Lato"/>
                        <a:cs typeface="Lato"/>
                        <a:sym typeface="Lato"/>
                      </a:endParaRPr>
                    </a:p>
                  </a:txBody>
                  <a:tcPr marT="76200" marB="76200" marR="152400" marL="152400" anchor="ctr">
                    <a:lnL cap="flat" cmpd="sng">
                      <a:solidFill>
                        <a:schemeClr val="dk1"/>
                      </a:solidFill>
                      <a:prstDash val="solid"/>
                      <a:round/>
                      <a:headEnd len="sm" w="sm" type="none"/>
                      <a:tailEnd len="sm" w="sm" type="none"/>
                    </a:lnL>
                    <a:lnR cap="flat" cmpd="sng" w="10575">
                      <a:solidFill>
                        <a:schemeClr val="dk1"/>
                      </a:solidFill>
                      <a:prstDash val="solid"/>
                      <a:round/>
                      <a:headEnd len="sm" w="sm" type="none"/>
                      <a:tailEnd len="sm" w="sm" type="none"/>
                    </a:lnR>
                    <a:lnT cap="flat" cmpd="sng" w="10575">
                      <a:solidFill>
                        <a:schemeClr val="dk1"/>
                      </a:solidFill>
                      <a:prstDash val="solid"/>
                      <a:round/>
                      <a:headEnd len="sm" w="sm" type="none"/>
                      <a:tailEnd len="sm" w="sm" type="none"/>
                    </a:lnT>
                    <a:lnB cap="flat" cmpd="sng" w="10575">
                      <a:solidFill>
                        <a:schemeClr val="dk1"/>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404040"/>
                          </a:solidFill>
                          <a:highlight>
                            <a:srgbClr val="FCFCFC"/>
                          </a:highlight>
                          <a:latin typeface="Lato"/>
                          <a:ea typeface="Lato"/>
                          <a:cs typeface="Lato"/>
                          <a:sym typeface="Lato"/>
                        </a:rPr>
                        <a:t>eventListener/v5</a:t>
                      </a:r>
                      <a:endParaRPr sz="500">
                        <a:solidFill>
                          <a:srgbClr val="404040"/>
                        </a:solidFill>
                        <a:highlight>
                          <a:srgbClr val="FCFCFC"/>
                        </a:highlight>
                        <a:latin typeface="Lato"/>
                        <a:ea typeface="Lato"/>
                        <a:cs typeface="Lato"/>
                        <a:sym typeface="Lato"/>
                      </a:endParaRPr>
                    </a:p>
                  </a:txBody>
                  <a:tcPr marT="76200" marB="76200" marR="152400" marL="152400" anchor="ctr">
                    <a:lnL cap="flat" cmpd="sng" w="10575">
                      <a:solidFill>
                        <a:schemeClr val="dk1"/>
                      </a:solidFill>
                      <a:prstDash val="solid"/>
                      <a:round/>
                      <a:headEnd len="sm" w="sm" type="none"/>
                      <a:tailEnd len="sm" w="sm" type="none"/>
                    </a:lnL>
                    <a:lnR cap="flat" cmpd="sng" w="10575">
                      <a:solidFill>
                        <a:schemeClr val="dk1"/>
                      </a:solidFill>
                      <a:prstDash val="solid"/>
                      <a:round/>
                      <a:headEnd len="sm" w="sm" type="none"/>
                      <a:tailEnd len="sm" w="sm" type="none"/>
                    </a:lnR>
                    <a:lnT cap="flat" cmpd="sng" w="10575">
                      <a:solidFill>
                        <a:schemeClr val="dk1"/>
                      </a:solidFill>
                      <a:prstDash val="solid"/>
                      <a:round/>
                      <a:headEnd len="sm" w="sm" type="none"/>
                      <a:tailEnd len="sm" w="sm" type="none"/>
                    </a:lnT>
                    <a:lnB cap="flat" cmpd="sng" w="10575">
                      <a:solidFill>
                        <a:schemeClr val="dk1"/>
                      </a:solidFill>
                      <a:prstDash val="solid"/>
                      <a:round/>
                      <a:headEnd len="sm" w="sm" type="none"/>
                      <a:tailEnd len="sm" w="sm" type="none"/>
                    </a:lnB>
                    <a:solidFill>
                      <a:srgbClr val="F3F6F6"/>
                    </a:solidFill>
                  </a:tcPr>
                </a:tc>
                <a:tc>
                  <a:txBody>
                    <a:bodyPr/>
                    <a:lstStyle/>
                    <a:p>
                      <a:pPr indent="0" lvl="0" marL="0" rtl="0" algn="l">
                        <a:lnSpc>
                          <a:spcPct val="100000"/>
                        </a:lnSpc>
                        <a:spcBef>
                          <a:spcPts val="0"/>
                        </a:spcBef>
                        <a:spcAft>
                          <a:spcPts val="0"/>
                        </a:spcAft>
                        <a:buNone/>
                      </a:pPr>
                      <a:r>
                        <a:rPr lang="en" sz="500">
                          <a:solidFill>
                            <a:srgbClr val="2980B9"/>
                          </a:solidFill>
                          <a:highlight>
                            <a:srgbClr val="FCFCFC"/>
                          </a:highlight>
                          <a:uFill>
                            <a:noFill/>
                          </a:uFill>
                          <a:latin typeface="Lato"/>
                          <a:ea typeface="Lato"/>
                          <a:cs typeface="Lato"/>
                          <a:sym typeface="Lato"/>
                          <a:hlinkClick r:id="rId7">
                            <a:extLst>
                              <a:ext uri="{A12FA001-AC4F-418D-AE19-62706E023703}">
                                <ahyp:hlinkClr val="tx"/>
                              </a:ext>
                            </a:extLst>
                          </a:hlinkClick>
                        </a:rPr>
                        <a:t>CommonEventFormat_28.4.1.json</a:t>
                      </a:r>
                      <a:endParaRPr sz="500">
                        <a:solidFill>
                          <a:srgbClr val="2980B9"/>
                        </a:solidFill>
                        <a:highlight>
                          <a:srgbClr val="FCFCFC"/>
                        </a:highlight>
                        <a:latin typeface="Lato"/>
                        <a:ea typeface="Lato"/>
                        <a:cs typeface="Lato"/>
                        <a:sym typeface="Lato"/>
                      </a:endParaRPr>
                    </a:p>
                  </a:txBody>
                  <a:tcPr marT="76200" marB="76200" marR="152400" marL="152400" anchor="ctr">
                    <a:lnL cap="flat" cmpd="sng" w="10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0575">
                      <a:solidFill>
                        <a:schemeClr val="dk1"/>
                      </a:solidFill>
                      <a:prstDash val="solid"/>
                      <a:round/>
                      <a:headEnd len="sm" w="sm" type="none"/>
                      <a:tailEnd len="sm" w="sm" type="none"/>
                    </a:lnT>
                    <a:lnB cap="flat" cmpd="sng" w="10575">
                      <a:solidFill>
                        <a:schemeClr val="dk1"/>
                      </a:solidFill>
                      <a:prstDash val="solid"/>
                      <a:round/>
                      <a:headEnd len="sm" w="sm" type="none"/>
                      <a:tailEnd len="sm" w="sm" type="none"/>
                    </a:lnB>
                    <a:solidFill>
                      <a:srgbClr val="F3F6F6"/>
                    </a:solidFill>
                  </a:tcPr>
                </a:tc>
              </a:tr>
              <a:tr h="143850">
                <a:tc>
                  <a:txBody>
                    <a:bodyPr/>
                    <a:lstStyle/>
                    <a:p>
                      <a:pPr indent="0" lvl="0" marL="0" rtl="0" algn="l">
                        <a:lnSpc>
                          <a:spcPct val="100000"/>
                        </a:lnSpc>
                        <a:spcBef>
                          <a:spcPts val="0"/>
                        </a:spcBef>
                        <a:spcAft>
                          <a:spcPts val="0"/>
                        </a:spcAft>
                        <a:buNone/>
                      </a:pPr>
                      <a:r>
                        <a:rPr lang="en" sz="500">
                          <a:solidFill>
                            <a:srgbClr val="404040"/>
                          </a:solidFill>
                          <a:highlight>
                            <a:srgbClr val="FCFCFC"/>
                          </a:highlight>
                          <a:latin typeface="Lato"/>
                          <a:ea typeface="Lato"/>
                          <a:cs typeface="Lato"/>
                          <a:sym typeface="Lato"/>
                        </a:rPr>
                        <a:t>VES 7.2.1</a:t>
                      </a:r>
                      <a:endParaRPr sz="500">
                        <a:solidFill>
                          <a:srgbClr val="404040"/>
                        </a:solidFill>
                        <a:highlight>
                          <a:srgbClr val="FCFCFC"/>
                        </a:highlight>
                        <a:latin typeface="Lato"/>
                        <a:ea typeface="Lato"/>
                        <a:cs typeface="Lato"/>
                        <a:sym typeface="Lato"/>
                      </a:endParaRPr>
                    </a:p>
                  </a:txBody>
                  <a:tcPr marT="76200" marB="76200" marR="152400" marL="152400" anchor="ctr">
                    <a:lnL cap="flat" cmpd="sng">
                      <a:solidFill>
                        <a:schemeClr val="dk1"/>
                      </a:solidFill>
                      <a:prstDash val="solid"/>
                      <a:round/>
                      <a:headEnd len="sm" w="sm" type="none"/>
                      <a:tailEnd len="sm" w="sm" type="none"/>
                    </a:lnL>
                    <a:lnR cap="flat" cmpd="sng" w="10575">
                      <a:solidFill>
                        <a:schemeClr val="dk1"/>
                      </a:solidFill>
                      <a:prstDash val="solid"/>
                      <a:round/>
                      <a:headEnd len="sm" w="sm" type="none"/>
                      <a:tailEnd len="sm" w="sm" type="none"/>
                    </a:lnR>
                    <a:lnT cap="flat" cmpd="sng" w="10575">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404040"/>
                          </a:solidFill>
                          <a:highlight>
                            <a:srgbClr val="FCFCFC"/>
                          </a:highlight>
                          <a:latin typeface="Lato"/>
                          <a:ea typeface="Lato"/>
                          <a:cs typeface="Lato"/>
                          <a:sym typeface="Lato"/>
                        </a:rPr>
                        <a:t>eventListener/v7</a:t>
                      </a:r>
                      <a:endParaRPr sz="500">
                        <a:solidFill>
                          <a:srgbClr val="404040"/>
                        </a:solidFill>
                        <a:highlight>
                          <a:srgbClr val="FCFCFC"/>
                        </a:highlight>
                        <a:latin typeface="Lato"/>
                        <a:ea typeface="Lato"/>
                        <a:cs typeface="Lato"/>
                        <a:sym typeface="Lato"/>
                      </a:endParaRPr>
                    </a:p>
                  </a:txBody>
                  <a:tcPr marT="76200" marB="76200" marR="152400" marL="152400" anchor="ctr">
                    <a:lnL cap="flat" cmpd="sng" w="10575">
                      <a:solidFill>
                        <a:schemeClr val="dk1"/>
                      </a:solidFill>
                      <a:prstDash val="solid"/>
                      <a:round/>
                      <a:headEnd len="sm" w="sm" type="none"/>
                      <a:tailEnd len="sm" w="sm" type="none"/>
                    </a:lnL>
                    <a:lnR cap="flat" cmpd="sng" w="10575">
                      <a:solidFill>
                        <a:schemeClr val="dk1"/>
                      </a:solidFill>
                      <a:prstDash val="solid"/>
                      <a:round/>
                      <a:headEnd len="sm" w="sm" type="none"/>
                      <a:tailEnd len="sm" w="sm" type="none"/>
                    </a:lnR>
                    <a:lnT cap="flat" cmpd="sng" w="10575">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500">
                          <a:solidFill>
                            <a:srgbClr val="2980B9"/>
                          </a:solidFill>
                          <a:highlight>
                            <a:srgbClr val="FCFCFC"/>
                          </a:highlight>
                          <a:uFill>
                            <a:noFill/>
                          </a:uFill>
                          <a:latin typeface="Lato"/>
                          <a:ea typeface="Lato"/>
                          <a:cs typeface="Lato"/>
                          <a:sym typeface="Lato"/>
                          <a:hlinkClick r:id="rId8">
                            <a:extLst>
                              <a:ext uri="{A12FA001-AC4F-418D-AE19-62706E023703}">
                                <ahyp:hlinkClr val="tx"/>
                              </a:ext>
                            </a:extLst>
                          </a:hlinkClick>
                        </a:rPr>
                        <a:t>CommonEventFormat_30.2.1_ONAP.json</a:t>
                      </a:r>
                      <a:endParaRPr sz="500">
                        <a:solidFill>
                          <a:srgbClr val="2980B9"/>
                        </a:solidFill>
                        <a:highlight>
                          <a:srgbClr val="FCFCFC"/>
                        </a:highlight>
                        <a:latin typeface="Lato"/>
                        <a:ea typeface="Lato"/>
                        <a:cs typeface="Lato"/>
                        <a:sym typeface="Lato"/>
                      </a:endParaRPr>
                    </a:p>
                  </a:txBody>
                  <a:tcPr marT="76200" marB="76200" marR="152400" marL="152400" anchor="ctr">
                    <a:lnL cap="flat" cmpd="sng" w="10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0575">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r>
            </a:tbl>
          </a:graphicData>
        </a:graphic>
      </p:graphicFrame>
      <p:sp>
        <p:nvSpPr>
          <p:cNvPr id="439" name="Google Shape;439;p54"/>
          <p:cNvSpPr txBox="1"/>
          <p:nvPr/>
        </p:nvSpPr>
        <p:spPr>
          <a:xfrm>
            <a:off x="3695825" y="3583475"/>
            <a:ext cx="262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E74C3C"/>
                </a:solidFill>
              </a:rPr>
              <a:t>VES Collector is configured to support above VES Version; the corresponding API uses VES schema definition for event validation.</a:t>
            </a:r>
            <a:endParaRPr sz="800">
              <a:solidFill>
                <a:srgbClr val="E74C3C"/>
              </a:solidFill>
            </a:endParaRPr>
          </a:p>
        </p:txBody>
      </p:sp>
      <p:sp>
        <p:nvSpPr>
          <p:cNvPr id="440" name="Google Shape;440;p54"/>
          <p:cNvSpPr txBox="1"/>
          <p:nvPr/>
        </p:nvSpPr>
        <p:spPr>
          <a:xfrm>
            <a:off x="3338875" y="4312200"/>
            <a:ext cx="152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@TODO: Add use case example.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Collectors: </a:t>
            </a:r>
            <a:r>
              <a:rPr lang="en"/>
              <a:t>High Volume VNF Event Streaming (HV-VES)</a:t>
            </a:r>
            <a:endParaRPr/>
          </a:p>
        </p:txBody>
      </p:sp>
      <p:sp>
        <p:nvSpPr>
          <p:cNvPr id="446" name="Google Shape;446;p55"/>
          <p:cNvSpPr txBox="1"/>
          <p:nvPr>
            <p:ph idx="1" type="body"/>
          </p:nvPr>
        </p:nvSpPr>
        <p:spPr>
          <a:xfrm>
            <a:off x="311700" y="1152475"/>
            <a:ext cx="819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b="1" lang="en" sz="900">
                <a:solidFill>
                  <a:srgbClr val="404040"/>
                </a:solidFill>
                <a:highlight>
                  <a:srgbClr val="FCFCFC"/>
                </a:highlight>
                <a:latin typeface="Lato"/>
                <a:ea typeface="Lato"/>
                <a:cs typeface="Lato"/>
                <a:sym typeface="Lato"/>
              </a:rPr>
              <a:t>HV-VES collector</a:t>
            </a:r>
            <a:r>
              <a:rPr lang="en" sz="900">
                <a:solidFill>
                  <a:srgbClr val="404040"/>
                </a:solidFill>
                <a:highlight>
                  <a:srgbClr val="FCFCFC"/>
                </a:highlight>
                <a:latin typeface="Lato"/>
                <a:ea typeface="Lato"/>
                <a:cs typeface="Lato"/>
                <a:sym typeface="Lato"/>
              </a:rPr>
              <a:t> has been proposed, based on a need to process high-volumes of data generated frequently by a large number of NFs nd publish it to kafka.Input messages come from TCP interface and Wire Transfer Protocol. Each frame includes Google Protocol Buffers (GPB) encoded payload. Based on information provided in CommonEventHeader, domain messages are validated and published to specific Kafka topic in DMaaP.</a:t>
            </a:r>
            <a:endParaRPr sz="900"/>
          </a:p>
        </p:txBody>
      </p:sp>
      <p:pic>
        <p:nvPicPr>
          <p:cNvPr id="447" name="Google Shape;447;p55"/>
          <p:cNvPicPr preferRelativeResize="0"/>
          <p:nvPr/>
        </p:nvPicPr>
        <p:blipFill>
          <a:blip r:embed="rId3">
            <a:alphaModFix/>
          </a:blip>
          <a:stretch>
            <a:fillRect/>
          </a:stretch>
        </p:blipFill>
        <p:spPr>
          <a:xfrm>
            <a:off x="739623" y="1891500"/>
            <a:ext cx="2032550" cy="2765375"/>
          </a:xfrm>
          <a:prstGeom prst="rect">
            <a:avLst/>
          </a:prstGeom>
          <a:noFill/>
          <a:ln>
            <a:noFill/>
          </a:ln>
        </p:spPr>
      </p:pic>
      <p:sp>
        <p:nvSpPr>
          <p:cNvPr id="448" name="Google Shape;448;p55"/>
          <p:cNvSpPr txBox="1"/>
          <p:nvPr/>
        </p:nvSpPr>
        <p:spPr>
          <a:xfrm>
            <a:off x="690925" y="4688625"/>
            <a:ext cx="2193900" cy="29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700">
                <a:solidFill>
                  <a:srgbClr val="E74C3C"/>
                </a:solidFill>
                <a:highlight>
                  <a:srgbClr val="FCFCFC"/>
                </a:highlight>
                <a:latin typeface="Lato"/>
                <a:ea typeface="Lato"/>
                <a:cs typeface="Lato"/>
                <a:sym typeface="Lato"/>
              </a:rPr>
              <a:t>HV-VES </a:t>
            </a:r>
            <a:r>
              <a:rPr lang="en" sz="700">
                <a:solidFill>
                  <a:srgbClr val="E74C3C"/>
                </a:solidFill>
                <a:highlight>
                  <a:srgbClr val="FCFCFC"/>
                </a:highlight>
                <a:latin typeface="Lato"/>
                <a:ea typeface="Lato"/>
                <a:cs typeface="Lato"/>
                <a:sym typeface="Lato"/>
              </a:rPr>
              <a:t> interaction with DCAE components.</a:t>
            </a:r>
            <a:endParaRPr sz="600">
              <a:solidFill>
                <a:srgbClr val="E74C3C"/>
              </a:solidFill>
            </a:endParaRPr>
          </a:p>
        </p:txBody>
      </p:sp>
      <p:sp>
        <p:nvSpPr>
          <p:cNvPr id="449" name="Google Shape;449;p55"/>
          <p:cNvSpPr txBox="1"/>
          <p:nvPr/>
        </p:nvSpPr>
        <p:spPr>
          <a:xfrm>
            <a:off x="3217250" y="1859925"/>
            <a:ext cx="3098700" cy="20193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0"/>
              </a:spcBef>
              <a:spcAft>
                <a:spcPts val="0"/>
              </a:spcAft>
              <a:buNone/>
            </a:pPr>
            <a:r>
              <a:rPr lang="en" sz="600">
                <a:solidFill>
                  <a:srgbClr val="404040"/>
                </a:solidFill>
                <a:latin typeface="Lato"/>
                <a:ea typeface="Lato"/>
                <a:cs typeface="Lato"/>
                <a:sym typeface="Lato"/>
              </a:rPr>
              <a:t>HV-VES Collector is a high-volume variant of the existing VES (JSON) collector, and not a completely new collector. HV-VES follows the VES-JSON schema as much as possible.</a:t>
            </a:r>
            <a:endParaRPr sz="600">
              <a:solidFill>
                <a:srgbClr val="404040"/>
              </a:solidFill>
              <a:latin typeface="Lato"/>
              <a:ea typeface="Lato"/>
              <a:cs typeface="Lato"/>
              <a:sym typeface="Lato"/>
            </a:endParaRPr>
          </a:p>
          <a:p>
            <a:pPr indent="-266700" lvl="0" marL="685800" rtl="0" algn="l">
              <a:lnSpc>
                <a:spcPct val="163636"/>
              </a:lnSpc>
              <a:spcBef>
                <a:spcPts val="1800"/>
              </a:spcBef>
              <a:spcAft>
                <a:spcPts val="0"/>
              </a:spcAft>
              <a:buClr>
                <a:srgbClr val="404040"/>
              </a:buClr>
              <a:buSzPts val="600"/>
              <a:buFont typeface="Lato"/>
              <a:buChar char="●"/>
            </a:pPr>
            <a:r>
              <a:rPr lang="en" sz="600">
                <a:solidFill>
                  <a:srgbClr val="404040"/>
                </a:solidFill>
                <a:latin typeface="Lato"/>
                <a:ea typeface="Lato"/>
                <a:cs typeface="Lato"/>
                <a:sym typeface="Lato"/>
              </a:rPr>
              <a:t>HV-VES uses a Google Protocol Buffers (GPB, proto files) representation of the VES Common Header.</a:t>
            </a:r>
            <a:endParaRPr sz="600">
              <a:solidFill>
                <a:srgbClr val="404040"/>
              </a:solidFill>
              <a:latin typeface="Lato"/>
              <a:ea typeface="Lato"/>
              <a:cs typeface="Lato"/>
              <a:sym typeface="Lato"/>
            </a:endParaRPr>
          </a:p>
          <a:p>
            <a:pPr indent="-266700" lvl="0" marL="685800" rtl="0" algn="l">
              <a:lnSpc>
                <a:spcPct val="163636"/>
              </a:lnSpc>
              <a:spcBef>
                <a:spcPts val="0"/>
              </a:spcBef>
              <a:spcAft>
                <a:spcPts val="0"/>
              </a:spcAft>
              <a:buClr>
                <a:srgbClr val="404040"/>
              </a:buClr>
              <a:buSzPts val="600"/>
              <a:buFont typeface="Lato"/>
              <a:buChar char="●"/>
            </a:pPr>
            <a:r>
              <a:rPr lang="en" sz="600">
                <a:solidFill>
                  <a:srgbClr val="404040"/>
                </a:solidFill>
                <a:latin typeface="Lato"/>
                <a:ea typeface="Lato"/>
                <a:cs typeface="Lato"/>
                <a:sym typeface="Lato"/>
              </a:rPr>
              <a:t>The proto files use most encoding-effective types defined by GPB to cover Common Header fields.</a:t>
            </a:r>
            <a:endParaRPr sz="600">
              <a:solidFill>
                <a:srgbClr val="404040"/>
              </a:solidFill>
              <a:latin typeface="Lato"/>
              <a:ea typeface="Lato"/>
              <a:cs typeface="Lato"/>
              <a:sym typeface="Lato"/>
            </a:endParaRPr>
          </a:p>
          <a:p>
            <a:pPr indent="-266700" lvl="0" marL="685800" rtl="0" algn="l">
              <a:lnSpc>
                <a:spcPct val="163636"/>
              </a:lnSpc>
              <a:spcBef>
                <a:spcPts val="0"/>
              </a:spcBef>
              <a:spcAft>
                <a:spcPts val="0"/>
              </a:spcAft>
              <a:buClr>
                <a:srgbClr val="404040"/>
              </a:buClr>
              <a:buSzPts val="600"/>
              <a:buFont typeface="Lato"/>
              <a:buChar char="●"/>
            </a:pPr>
            <a:r>
              <a:rPr lang="en" sz="600">
                <a:solidFill>
                  <a:srgbClr val="404040"/>
                </a:solidFill>
                <a:latin typeface="Lato"/>
                <a:ea typeface="Lato"/>
                <a:cs typeface="Lato"/>
                <a:sym typeface="Lato"/>
              </a:rPr>
              <a:t>HV-VES makes routing decisions based on the content of the </a:t>
            </a:r>
            <a:r>
              <a:rPr b="1" lang="en" sz="600">
                <a:solidFill>
                  <a:srgbClr val="404040"/>
                </a:solidFill>
                <a:latin typeface="Lato"/>
                <a:ea typeface="Lato"/>
                <a:cs typeface="Lato"/>
                <a:sym typeface="Lato"/>
              </a:rPr>
              <a:t>domain</a:t>
            </a:r>
            <a:r>
              <a:rPr lang="en" sz="600">
                <a:solidFill>
                  <a:srgbClr val="404040"/>
                </a:solidFill>
                <a:latin typeface="Lato"/>
                <a:ea typeface="Lato"/>
                <a:cs typeface="Lato"/>
                <a:sym typeface="Lato"/>
              </a:rPr>
              <a:t> field or </a:t>
            </a:r>
            <a:r>
              <a:rPr b="1" lang="en" sz="600">
                <a:solidFill>
                  <a:srgbClr val="404040"/>
                </a:solidFill>
                <a:latin typeface="Lato"/>
                <a:ea typeface="Lato"/>
                <a:cs typeface="Lato"/>
                <a:sym typeface="Lato"/>
              </a:rPr>
              <a:t>stndDefinedNamespace</a:t>
            </a:r>
            <a:r>
              <a:rPr lang="en" sz="600">
                <a:solidFill>
                  <a:srgbClr val="404040"/>
                </a:solidFill>
                <a:latin typeface="Lato"/>
                <a:ea typeface="Lato"/>
                <a:cs typeface="Lato"/>
                <a:sym typeface="Lato"/>
              </a:rPr>
              <a:t> field in case of stndDefined events.</a:t>
            </a:r>
            <a:endParaRPr sz="600">
              <a:solidFill>
                <a:srgbClr val="404040"/>
              </a:solidFill>
              <a:latin typeface="Lato"/>
              <a:ea typeface="Lato"/>
              <a:cs typeface="Lato"/>
              <a:sym typeface="Lato"/>
            </a:endParaRPr>
          </a:p>
          <a:p>
            <a:pPr indent="-266700" lvl="0" marL="685800" rtl="0" algn="l">
              <a:lnSpc>
                <a:spcPct val="163636"/>
              </a:lnSpc>
              <a:spcBef>
                <a:spcPts val="0"/>
              </a:spcBef>
              <a:spcAft>
                <a:spcPts val="0"/>
              </a:spcAft>
              <a:buClr>
                <a:srgbClr val="404040"/>
              </a:buClr>
              <a:buSzPts val="600"/>
              <a:buFont typeface="Lato"/>
              <a:buChar char="●"/>
            </a:pPr>
            <a:r>
              <a:rPr lang="en" sz="600">
                <a:solidFill>
                  <a:srgbClr val="404040"/>
                </a:solidFill>
                <a:latin typeface="Lato"/>
                <a:ea typeface="Lato"/>
                <a:cs typeface="Lato"/>
                <a:sym typeface="Lato"/>
              </a:rPr>
              <a:t>HV-VES allows to embed Payload of different types (by default perf3gpp and stndDefined domains are included).</a:t>
            </a:r>
            <a:endParaRPr sz="600">
              <a:solidFill>
                <a:srgbClr val="404040"/>
              </a:solidFill>
              <a:latin typeface="Lato"/>
              <a:ea typeface="Lato"/>
              <a:cs typeface="Lato"/>
              <a:sym typeface="Lato"/>
            </a:endParaRPr>
          </a:p>
        </p:txBody>
      </p:sp>
      <p:pic>
        <p:nvPicPr>
          <p:cNvPr id="450" name="Google Shape;450;p55"/>
          <p:cNvPicPr preferRelativeResize="0"/>
          <p:nvPr/>
        </p:nvPicPr>
        <p:blipFill>
          <a:blip r:embed="rId4">
            <a:alphaModFix/>
          </a:blip>
          <a:stretch>
            <a:fillRect/>
          </a:stretch>
        </p:blipFill>
        <p:spPr>
          <a:xfrm>
            <a:off x="6520075" y="1676850"/>
            <a:ext cx="2312221" cy="3113525"/>
          </a:xfrm>
          <a:prstGeom prst="rect">
            <a:avLst/>
          </a:prstGeom>
          <a:noFill/>
          <a:ln>
            <a:noFill/>
          </a:ln>
        </p:spPr>
      </p:pic>
      <p:sp>
        <p:nvSpPr>
          <p:cNvPr id="451" name="Google Shape;451;p55"/>
          <p:cNvSpPr txBox="1"/>
          <p:nvPr/>
        </p:nvSpPr>
        <p:spPr>
          <a:xfrm>
            <a:off x="6579238" y="4790375"/>
            <a:ext cx="2193900" cy="292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700">
                <a:solidFill>
                  <a:srgbClr val="E74C3C"/>
                </a:solidFill>
                <a:highlight>
                  <a:srgbClr val="FCFCFC"/>
                </a:highlight>
                <a:latin typeface="Lato"/>
                <a:ea typeface="Lato"/>
                <a:cs typeface="Lato"/>
                <a:sym typeface="Lato"/>
              </a:rPr>
              <a:t>HV-VES  Example Event.</a:t>
            </a:r>
            <a:endParaRPr sz="600">
              <a:solidFill>
                <a:srgbClr val="E74C3C"/>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Analytics</a:t>
            </a:r>
            <a:r>
              <a:rPr lang="en"/>
              <a:t>: </a:t>
            </a:r>
            <a:r>
              <a:rPr lang="en"/>
              <a:t>Threshold Crossing Analytics (TCA-gen2)</a:t>
            </a:r>
            <a:endParaRPr/>
          </a:p>
        </p:txBody>
      </p:sp>
      <p:sp>
        <p:nvSpPr>
          <p:cNvPr id="457" name="Google Shape;457;p56"/>
          <p:cNvSpPr txBox="1"/>
          <p:nvPr>
            <p:ph idx="1" type="body"/>
          </p:nvPr>
        </p:nvSpPr>
        <p:spPr>
          <a:xfrm>
            <a:off x="311700" y="1152475"/>
            <a:ext cx="819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en" sz="800">
                <a:solidFill>
                  <a:srgbClr val="404040"/>
                </a:solidFill>
                <a:highlight>
                  <a:srgbClr val="FCFCFC"/>
                </a:highlight>
                <a:latin typeface="Lato"/>
                <a:ea typeface="Lato"/>
                <a:cs typeface="Lato"/>
                <a:sym typeface="Lato"/>
              </a:rPr>
              <a:t> TCA-gen2 subscribed </a:t>
            </a:r>
            <a:r>
              <a:rPr lang="en" sz="800">
                <a:solidFill>
                  <a:srgbClr val="404040"/>
                </a:solidFill>
                <a:highlight>
                  <a:srgbClr val="FCFCFC"/>
                </a:highlight>
                <a:latin typeface="Lato"/>
                <a:ea typeface="Lato"/>
                <a:cs typeface="Lato"/>
                <a:sym typeface="Lato"/>
              </a:rPr>
              <a:t>measurement events</a:t>
            </a:r>
            <a:r>
              <a:rPr lang="en" sz="800">
                <a:solidFill>
                  <a:srgbClr val="404040"/>
                </a:solidFill>
                <a:highlight>
                  <a:srgbClr val="FCFCFC"/>
                </a:highlight>
                <a:latin typeface="Lato"/>
                <a:ea typeface="Lato"/>
                <a:cs typeface="Lato"/>
                <a:sym typeface="Lato"/>
              </a:rPr>
              <a:t> from DMAAP in VES structure, once events are recieved TCA-gen2 performs a comparison of an incoming performance metric(s) against both a high and low threshold defined and generates CL events when threshold are exceeded. When the original threshold defined are cleared, TCA-Gen2 will generate an ABATEMENT event to notify the downstream system on original problem being cleared.</a:t>
            </a:r>
            <a:endParaRPr sz="500"/>
          </a:p>
        </p:txBody>
      </p:sp>
      <p:sp>
        <p:nvSpPr>
          <p:cNvPr id="458" name="Google Shape;458;p56"/>
          <p:cNvSpPr txBox="1"/>
          <p:nvPr/>
        </p:nvSpPr>
        <p:spPr>
          <a:xfrm>
            <a:off x="5040300" y="4851000"/>
            <a:ext cx="2193900" cy="29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700">
                <a:solidFill>
                  <a:srgbClr val="E74C3C"/>
                </a:solidFill>
                <a:highlight>
                  <a:srgbClr val="FCFCFC"/>
                </a:highlight>
                <a:latin typeface="Lato"/>
                <a:ea typeface="Lato"/>
                <a:cs typeface="Lato"/>
                <a:sym typeface="Lato"/>
              </a:rPr>
              <a:t>Sample TCA-gen2 configuration</a:t>
            </a:r>
            <a:endParaRPr sz="600">
              <a:solidFill>
                <a:srgbClr val="E74C3C"/>
              </a:solidFill>
            </a:endParaRPr>
          </a:p>
        </p:txBody>
      </p:sp>
      <p:pic>
        <p:nvPicPr>
          <p:cNvPr id="459" name="Google Shape;459;p56"/>
          <p:cNvPicPr preferRelativeResize="0"/>
          <p:nvPr/>
        </p:nvPicPr>
        <p:blipFill>
          <a:blip r:embed="rId3">
            <a:alphaModFix/>
          </a:blip>
          <a:stretch>
            <a:fillRect/>
          </a:stretch>
        </p:blipFill>
        <p:spPr>
          <a:xfrm>
            <a:off x="4661800" y="1683150"/>
            <a:ext cx="2950904" cy="3113526"/>
          </a:xfrm>
          <a:prstGeom prst="rect">
            <a:avLst/>
          </a:prstGeom>
          <a:noFill/>
          <a:ln>
            <a:noFill/>
          </a:ln>
        </p:spPr>
      </p:pic>
      <p:sp>
        <p:nvSpPr>
          <p:cNvPr id="460" name="Google Shape;460;p56"/>
          <p:cNvSpPr txBox="1"/>
          <p:nvPr/>
        </p:nvSpPr>
        <p:spPr>
          <a:xfrm>
            <a:off x="637825" y="3642900"/>
            <a:ext cx="152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@TODO: Use case example.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Analytics: Slice Analysis </a:t>
            </a:r>
            <a:endParaRPr/>
          </a:p>
        </p:txBody>
      </p:sp>
      <p:sp>
        <p:nvSpPr>
          <p:cNvPr id="466" name="Google Shape;466;p57"/>
          <p:cNvSpPr txBox="1"/>
          <p:nvPr>
            <p:ph idx="1" type="body"/>
          </p:nvPr>
        </p:nvSpPr>
        <p:spPr>
          <a:xfrm>
            <a:off x="311700" y="1152475"/>
            <a:ext cx="8199600" cy="572700"/>
          </a:xfrm>
          <a:prstGeom prst="rect">
            <a:avLst/>
          </a:prstGeom>
        </p:spPr>
        <p:txBody>
          <a:bodyPr anchorCtr="0" anchor="t" bIns="91425" lIns="91425" spcFirstLastPara="1" rIns="91425" wrap="square" tIns="91425">
            <a:noAutofit/>
          </a:bodyPr>
          <a:lstStyle/>
          <a:p>
            <a:pPr indent="0" lvl="0" marL="0" rtl="0" algn="l">
              <a:lnSpc>
                <a:spcPct val="163636"/>
              </a:lnSpc>
              <a:spcBef>
                <a:spcPts val="0"/>
              </a:spcBef>
              <a:spcAft>
                <a:spcPts val="0"/>
              </a:spcAft>
              <a:buClr>
                <a:schemeClr val="dk1"/>
              </a:buClr>
              <a:buSzPts val="1100"/>
              <a:buFont typeface="Arial"/>
              <a:buNone/>
            </a:pPr>
            <a:r>
              <a:rPr b="1" lang="en" sz="700">
                <a:solidFill>
                  <a:srgbClr val="404040"/>
                </a:solidFill>
                <a:highlight>
                  <a:srgbClr val="FCFCFC"/>
                </a:highlight>
                <a:latin typeface="Lato"/>
                <a:ea typeface="Lato"/>
                <a:cs typeface="Lato"/>
                <a:sym typeface="Lato"/>
              </a:rPr>
              <a:t>Slice Analysis MS</a:t>
            </a:r>
            <a:r>
              <a:rPr lang="en" sz="700">
                <a:solidFill>
                  <a:srgbClr val="404040"/>
                </a:solidFill>
                <a:highlight>
                  <a:srgbClr val="FCFCFC"/>
                </a:highlight>
                <a:latin typeface="Lato"/>
                <a:ea typeface="Lato"/>
                <a:cs typeface="Lato"/>
                <a:sym typeface="Lato"/>
              </a:rPr>
              <a:t> is introduced in ONAP for: (a) Analyzing the FM/PM data (reported from the xNFs) and KPI data (computed from PM data) related to various slice instances (NSIs), slice sub-net instances (NSSIs) and services catered to by the slices (S-NSSAIs). (b) Determining and triggering appropriate Control Loop actions based on the analysis above (c) Receiving recommendations for closed loop actions from ML or Analytics engines, performing validity checks, etc. to determine if the actions can be carried out, and then triggering the appropriate Control Loop</a:t>
            </a:r>
            <a:endParaRPr sz="700">
              <a:solidFill>
                <a:srgbClr val="404040"/>
              </a:solidFill>
              <a:highlight>
                <a:srgbClr val="FCFCFC"/>
              </a:highlight>
              <a:latin typeface="Lato"/>
              <a:ea typeface="Lato"/>
              <a:cs typeface="Lato"/>
              <a:sym typeface="Lato"/>
            </a:endParaRPr>
          </a:p>
          <a:p>
            <a:pPr indent="0" lvl="0" marL="0" rtl="0" algn="l">
              <a:lnSpc>
                <a:spcPct val="163636"/>
              </a:lnSpc>
              <a:spcBef>
                <a:spcPts val="1800"/>
              </a:spcBef>
              <a:spcAft>
                <a:spcPts val="0"/>
              </a:spcAft>
              <a:buClr>
                <a:schemeClr val="dk1"/>
              </a:buClr>
              <a:buSzPts val="1100"/>
              <a:buFont typeface="Arial"/>
              <a:buNone/>
            </a:pPr>
            <a:r>
              <a:rPr lang="en" sz="700">
                <a:solidFill>
                  <a:srgbClr val="404040"/>
                </a:solidFill>
                <a:highlight>
                  <a:srgbClr val="FCFCFC"/>
                </a:highlight>
                <a:latin typeface="Lato"/>
                <a:ea typeface="Lato"/>
                <a:cs typeface="Lato"/>
                <a:sym typeface="Lato"/>
              </a:rPr>
              <a:t>In Guilin, this MS: - Performs simple Closed Loop control action for the RAN slice sub-net instances based on simple analysis of a set of RAN PM data - Initiates simple control loop actions in the RAN based on recommendation from an ML engine for RAN slice sub-net instance re-configuration</a:t>
            </a:r>
            <a:endParaRPr sz="700">
              <a:solidFill>
                <a:srgbClr val="404040"/>
              </a:solidFill>
              <a:highlight>
                <a:srgbClr val="FCFCFC"/>
              </a:highlight>
              <a:latin typeface="Lato"/>
              <a:ea typeface="Lato"/>
              <a:cs typeface="Lato"/>
              <a:sym typeface="Lato"/>
            </a:endParaRPr>
          </a:p>
          <a:p>
            <a:pPr indent="0" lvl="0" marL="0" rtl="0" algn="l">
              <a:spcBef>
                <a:spcPts val="180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1200"/>
              </a:spcAft>
              <a:buSzPts val="688"/>
              <a:buNone/>
            </a:pPr>
            <a:r>
              <a:t/>
            </a:r>
            <a:endParaRPr sz="300">
              <a:solidFill>
                <a:srgbClr val="404040"/>
              </a:solidFill>
              <a:highlight>
                <a:srgbClr val="FCFCFC"/>
              </a:highlight>
              <a:latin typeface="Lato"/>
              <a:ea typeface="Lato"/>
              <a:cs typeface="Lato"/>
              <a:sym typeface="Lato"/>
            </a:endParaRPr>
          </a:p>
        </p:txBody>
      </p:sp>
      <p:sp>
        <p:nvSpPr>
          <p:cNvPr id="467" name="Google Shape;467;p57"/>
          <p:cNvSpPr txBox="1"/>
          <p:nvPr/>
        </p:nvSpPr>
        <p:spPr>
          <a:xfrm>
            <a:off x="5040300" y="4851000"/>
            <a:ext cx="2193900" cy="29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700">
                <a:solidFill>
                  <a:srgbClr val="E74C3C"/>
                </a:solidFill>
                <a:highlight>
                  <a:srgbClr val="FCFCFC"/>
                </a:highlight>
                <a:latin typeface="Lato"/>
                <a:ea typeface="Lato"/>
                <a:cs typeface="Lato"/>
                <a:sym typeface="Lato"/>
              </a:rPr>
              <a:t>slice Analysis </a:t>
            </a:r>
            <a:r>
              <a:rPr lang="en" sz="700">
                <a:solidFill>
                  <a:srgbClr val="E74C3C"/>
                </a:solidFill>
                <a:highlight>
                  <a:srgbClr val="FCFCFC"/>
                </a:highlight>
                <a:latin typeface="Lato"/>
                <a:ea typeface="Lato"/>
                <a:cs typeface="Lato"/>
                <a:sym typeface="Lato"/>
              </a:rPr>
              <a:t>component</a:t>
            </a:r>
            <a:r>
              <a:rPr lang="en" sz="700">
                <a:solidFill>
                  <a:srgbClr val="E74C3C"/>
                </a:solidFill>
                <a:highlight>
                  <a:srgbClr val="FCFCFC"/>
                </a:highlight>
                <a:latin typeface="Lato"/>
                <a:ea typeface="Lato"/>
                <a:cs typeface="Lato"/>
                <a:sym typeface="Lato"/>
              </a:rPr>
              <a:t> Architecture</a:t>
            </a:r>
            <a:endParaRPr sz="600">
              <a:solidFill>
                <a:srgbClr val="E74C3C"/>
              </a:solidFill>
            </a:endParaRPr>
          </a:p>
        </p:txBody>
      </p:sp>
      <p:pic>
        <p:nvPicPr>
          <p:cNvPr id="468" name="Google Shape;468;p57"/>
          <p:cNvPicPr preferRelativeResize="0"/>
          <p:nvPr/>
        </p:nvPicPr>
        <p:blipFill>
          <a:blip r:embed="rId3">
            <a:alphaModFix/>
          </a:blip>
          <a:stretch>
            <a:fillRect/>
          </a:stretch>
        </p:blipFill>
        <p:spPr>
          <a:xfrm>
            <a:off x="3825700" y="2429575"/>
            <a:ext cx="4271050" cy="2329650"/>
          </a:xfrm>
          <a:prstGeom prst="rect">
            <a:avLst/>
          </a:prstGeom>
          <a:noFill/>
          <a:ln>
            <a:noFill/>
          </a:ln>
        </p:spPr>
      </p:pic>
      <p:sp>
        <p:nvSpPr>
          <p:cNvPr id="469" name="Google Shape;469;p57"/>
          <p:cNvSpPr txBox="1"/>
          <p:nvPr/>
        </p:nvSpPr>
        <p:spPr>
          <a:xfrm>
            <a:off x="637825" y="3642900"/>
            <a:ext cx="152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@TODO: Add input message, API call </a:t>
            </a:r>
            <a:r>
              <a:rPr lang="en"/>
              <a:t>example</a:t>
            </a:r>
            <a:r>
              <a:rPr lang="en"/>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600"/>
              </a:spcAft>
              <a:buNone/>
            </a:pPr>
            <a:r>
              <a:rPr lang="en"/>
              <a:t>Event Processor</a:t>
            </a:r>
            <a:r>
              <a:rPr lang="en"/>
              <a:t>: </a:t>
            </a:r>
            <a:r>
              <a:rPr lang="en"/>
              <a:t>PNF Registration Handler (PRH)</a:t>
            </a:r>
            <a:endParaRPr/>
          </a:p>
        </p:txBody>
      </p:sp>
      <p:sp>
        <p:nvSpPr>
          <p:cNvPr id="475" name="Google Shape;475;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rgbClr val="404040"/>
                </a:solidFill>
                <a:highlight>
                  <a:srgbClr val="FCFCFC"/>
                </a:highlight>
                <a:latin typeface="Lato"/>
                <a:ea typeface="Lato"/>
                <a:cs typeface="Lato"/>
                <a:sym typeface="Lato"/>
              </a:rPr>
              <a:t>PNF Registration Handler</a:t>
            </a:r>
            <a:r>
              <a:rPr lang="en" sz="1200">
                <a:solidFill>
                  <a:srgbClr val="404040"/>
                </a:solidFill>
                <a:highlight>
                  <a:srgbClr val="FCFCFC"/>
                </a:highlight>
                <a:latin typeface="Lato"/>
                <a:ea typeface="Lato"/>
                <a:cs typeface="Lato"/>
                <a:sym typeface="Lato"/>
              </a:rPr>
              <a:t> is a micro-service in DCAE. It is used during Physical Network Function (PNF) Plug-n-Play procedure to process the PNF Registration event. It used to register PNF when it comes online.</a:t>
            </a:r>
            <a:endParaRPr/>
          </a:p>
        </p:txBody>
      </p:sp>
      <p:pic>
        <p:nvPicPr>
          <p:cNvPr id="476" name="Google Shape;476;p58"/>
          <p:cNvPicPr preferRelativeResize="0"/>
          <p:nvPr/>
        </p:nvPicPr>
        <p:blipFill>
          <a:blip r:embed="rId3">
            <a:alphaModFix/>
          </a:blip>
          <a:stretch>
            <a:fillRect/>
          </a:stretch>
        </p:blipFill>
        <p:spPr>
          <a:xfrm>
            <a:off x="3266975" y="1742900"/>
            <a:ext cx="4771899" cy="3210550"/>
          </a:xfrm>
          <a:prstGeom prst="rect">
            <a:avLst/>
          </a:prstGeom>
          <a:noFill/>
          <a:ln>
            <a:noFill/>
          </a:ln>
        </p:spPr>
      </p:pic>
      <p:sp>
        <p:nvSpPr>
          <p:cNvPr id="477" name="Google Shape;477;p58"/>
          <p:cNvSpPr txBox="1"/>
          <p:nvPr/>
        </p:nvSpPr>
        <p:spPr>
          <a:xfrm>
            <a:off x="3512200" y="4637825"/>
            <a:ext cx="1416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FF0000"/>
                </a:solidFill>
              </a:rPr>
              <a:t>PRH PRocessing Flow</a:t>
            </a:r>
            <a:endParaRPr sz="600">
              <a:solidFill>
                <a:srgbClr val="FF0000"/>
              </a:solidFill>
            </a:endParaRPr>
          </a:p>
        </p:txBody>
      </p:sp>
      <p:sp>
        <p:nvSpPr>
          <p:cNvPr id="478" name="Google Shape;478;p58"/>
          <p:cNvSpPr txBox="1"/>
          <p:nvPr/>
        </p:nvSpPr>
        <p:spPr>
          <a:xfrm>
            <a:off x="637825" y="3642900"/>
            <a:ext cx="152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@TODO: Add input message, Use case example.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9"/>
          <p:cNvSpPr txBox="1"/>
          <p:nvPr>
            <p:ph type="title"/>
          </p:nvPr>
        </p:nvSpPr>
        <p:spPr>
          <a:xfrm>
            <a:off x="2398500" y="2172525"/>
            <a:ext cx="504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Close Loop components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CLAMP</a:t>
            </a:r>
            <a:endParaRPr/>
          </a:p>
        </p:txBody>
      </p:sp>
      <p:pic>
        <p:nvPicPr>
          <p:cNvPr id="489" name="Google Shape;489;p60"/>
          <p:cNvPicPr preferRelativeResize="0"/>
          <p:nvPr/>
        </p:nvPicPr>
        <p:blipFill>
          <a:blip r:embed="rId3">
            <a:alphaModFix/>
          </a:blip>
          <a:stretch>
            <a:fillRect/>
          </a:stretch>
        </p:blipFill>
        <p:spPr>
          <a:xfrm>
            <a:off x="1550925" y="897450"/>
            <a:ext cx="6042129" cy="3820974"/>
          </a:xfrm>
          <a:prstGeom prst="rect">
            <a:avLst/>
          </a:prstGeom>
          <a:noFill/>
          <a:ln>
            <a:noFill/>
          </a:ln>
        </p:spPr>
      </p:pic>
      <p:sp>
        <p:nvSpPr>
          <p:cNvPr id="490" name="Google Shape;490;p60"/>
          <p:cNvSpPr txBox="1"/>
          <p:nvPr/>
        </p:nvSpPr>
        <p:spPr>
          <a:xfrm>
            <a:off x="2025825" y="4670200"/>
            <a:ext cx="5044200" cy="354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800"/>
              </a:spcBef>
              <a:spcAft>
                <a:spcPts val="0"/>
              </a:spcAft>
              <a:buNone/>
            </a:pPr>
            <a:r>
              <a:rPr lang="en" sz="1100">
                <a:solidFill>
                  <a:srgbClr val="172B4D"/>
                </a:solidFill>
                <a:highlight>
                  <a:srgbClr val="FFFFFF"/>
                </a:highlight>
                <a:latin typeface="Roboto"/>
                <a:ea typeface="Roboto"/>
                <a:cs typeface="Roboto"/>
                <a:sym typeface="Roboto"/>
              </a:rPr>
              <a:t>High Level Component Definition and Architectural Relationships </a:t>
            </a:r>
            <a:endParaRPr sz="7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add a DCAE Microservice</a:t>
            </a:r>
            <a:endParaRPr/>
          </a:p>
        </p:txBody>
      </p:sp>
      <p:sp>
        <p:nvSpPr>
          <p:cNvPr id="496" name="Google Shape;496;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https://wiki.onap.org/pages/viewpage.action?pageId=36963506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6518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DCAE  DESIGN TIME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deploy DCAE Runtime and DCAE Mod</a:t>
            </a:r>
            <a:endParaRPr/>
          </a:p>
        </p:txBody>
      </p:sp>
      <p:sp>
        <p:nvSpPr>
          <p:cNvPr id="502" name="Google Shape;502;p62"/>
          <p:cNvSpPr txBox="1"/>
          <p:nvPr/>
        </p:nvSpPr>
        <p:spPr>
          <a:xfrm>
            <a:off x="614025" y="13795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https://docs.onap.org/projects/onap-dcaegen2/en/latest/sections/installation.html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Insight: Dmaap</a:t>
            </a:r>
            <a:endParaRPr/>
          </a:p>
        </p:txBody>
      </p:sp>
      <p:pic>
        <p:nvPicPr>
          <p:cNvPr id="508" name="Google Shape;508;p63"/>
          <p:cNvPicPr preferRelativeResize="0"/>
          <p:nvPr/>
        </p:nvPicPr>
        <p:blipFill>
          <a:blip r:embed="rId3">
            <a:alphaModFix/>
          </a:blip>
          <a:stretch>
            <a:fillRect/>
          </a:stretch>
        </p:blipFill>
        <p:spPr>
          <a:xfrm>
            <a:off x="4438900" y="1224525"/>
            <a:ext cx="4566600" cy="2056362"/>
          </a:xfrm>
          <a:prstGeom prst="rect">
            <a:avLst/>
          </a:prstGeom>
          <a:noFill/>
          <a:ln>
            <a:noFill/>
          </a:ln>
        </p:spPr>
      </p:pic>
      <p:sp>
        <p:nvSpPr>
          <p:cNvPr id="509" name="Google Shape;509;p63"/>
          <p:cNvSpPr txBox="1"/>
          <p:nvPr/>
        </p:nvSpPr>
        <p:spPr>
          <a:xfrm>
            <a:off x="166700" y="1141650"/>
            <a:ext cx="3399900" cy="196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sz="750">
                <a:solidFill>
                  <a:srgbClr val="172B4D"/>
                </a:solidFill>
                <a:highlight>
                  <a:srgbClr val="FFFFFF"/>
                </a:highlight>
                <a:latin typeface="Roboto"/>
                <a:ea typeface="Roboto"/>
                <a:cs typeface="Roboto"/>
                <a:sym typeface="Roboto"/>
              </a:rPr>
              <a:t>DMaaP is component that provides data movement services that transports and processes data from any source to any target.  It provides the capability to:</a:t>
            </a:r>
            <a:endParaRPr sz="750">
              <a:solidFill>
                <a:srgbClr val="172B4D"/>
              </a:solidFill>
              <a:highlight>
                <a:srgbClr val="FFFFFF"/>
              </a:highlight>
              <a:latin typeface="Roboto"/>
              <a:ea typeface="Roboto"/>
              <a:cs typeface="Roboto"/>
              <a:sym typeface="Roboto"/>
            </a:endParaRPr>
          </a:p>
          <a:p>
            <a:pPr indent="-276225" lvl="0" marL="457200" rtl="0" algn="l">
              <a:lnSpc>
                <a:spcPct val="115000"/>
              </a:lnSpc>
              <a:spcBef>
                <a:spcPts val="1600"/>
              </a:spcBef>
              <a:spcAft>
                <a:spcPts val="0"/>
              </a:spcAft>
              <a:buClr>
                <a:srgbClr val="172B4D"/>
              </a:buClr>
              <a:buSzPts val="750"/>
              <a:buFont typeface="Roboto"/>
              <a:buChar char="●"/>
            </a:pPr>
            <a:r>
              <a:rPr lang="en" sz="750">
                <a:solidFill>
                  <a:srgbClr val="172B4D"/>
                </a:solidFill>
                <a:highlight>
                  <a:srgbClr val="FFFFFF"/>
                </a:highlight>
                <a:latin typeface="Roboto"/>
                <a:ea typeface="Roboto"/>
                <a:cs typeface="Roboto"/>
                <a:sym typeface="Roboto"/>
              </a:rPr>
              <a:t>Support the transfer of messages between ONAP components, as well as to other components</a:t>
            </a:r>
            <a:endParaRPr sz="750">
              <a:solidFill>
                <a:srgbClr val="172B4D"/>
              </a:solidFill>
              <a:highlight>
                <a:srgbClr val="FFFFFF"/>
              </a:highlight>
              <a:latin typeface="Roboto"/>
              <a:ea typeface="Roboto"/>
              <a:cs typeface="Roboto"/>
              <a:sym typeface="Roboto"/>
            </a:endParaRPr>
          </a:p>
          <a:p>
            <a:pPr indent="-276225" lvl="0" marL="457200" rtl="0" algn="l">
              <a:lnSpc>
                <a:spcPct val="115000"/>
              </a:lnSpc>
              <a:spcBef>
                <a:spcPts val="0"/>
              </a:spcBef>
              <a:spcAft>
                <a:spcPts val="0"/>
              </a:spcAft>
              <a:buClr>
                <a:srgbClr val="172B4D"/>
              </a:buClr>
              <a:buSzPts val="750"/>
              <a:buFont typeface="Roboto"/>
              <a:buChar char="●"/>
            </a:pPr>
            <a:r>
              <a:rPr lang="en" sz="750">
                <a:solidFill>
                  <a:srgbClr val="172B4D"/>
                </a:solidFill>
                <a:highlight>
                  <a:srgbClr val="FFFFFF"/>
                </a:highlight>
                <a:latin typeface="Roboto"/>
                <a:ea typeface="Roboto"/>
                <a:cs typeface="Roboto"/>
                <a:sym typeface="Roboto"/>
              </a:rPr>
              <a:t>Support the transfer of data between ONAP components as well as to other components.</a:t>
            </a:r>
            <a:endParaRPr sz="750">
              <a:solidFill>
                <a:srgbClr val="172B4D"/>
              </a:solidFill>
              <a:highlight>
                <a:srgbClr val="FFFFFF"/>
              </a:highlight>
              <a:latin typeface="Roboto"/>
              <a:ea typeface="Roboto"/>
              <a:cs typeface="Roboto"/>
              <a:sym typeface="Roboto"/>
            </a:endParaRPr>
          </a:p>
          <a:p>
            <a:pPr indent="-276225" lvl="0" marL="457200" rtl="0" algn="l">
              <a:lnSpc>
                <a:spcPct val="115000"/>
              </a:lnSpc>
              <a:spcBef>
                <a:spcPts val="0"/>
              </a:spcBef>
              <a:spcAft>
                <a:spcPts val="0"/>
              </a:spcAft>
              <a:buClr>
                <a:srgbClr val="172B4D"/>
              </a:buClr>
              <a:buSzPts val="750"/>
              <a:buFont typeface="Roboto"/>
              <a:buChar char="●"/>
            </a:pPr>
            <a:r>
              <a:rPr lang="en" sz="750">
                <a:solidFill>
                  <a:srgbClr val="172B4D"/>
                </a:solidFill>
                <a:highlight>
                  <a:srgbClr val="FFFFFF"/>
                </a:highlight>
                <a:latin typeface="Roboto"/>
                <a:ea typeface="Roboto"/>
                <a:cs typeface="Roboto"/>
                <a:sym typeface="Roboto"/>
              </a:rPr>
              <a:t>Data Filtering capabilities</a:t>
            </a:r>
            <a:endParaRPr sz="750">
              <a:solidFill>
                <a:srgbClr val="172B4D"/>
              </a:solidFill>
              <a:highlight>
                <a:srgbClr val="FFFFFF"/>
              </a:highlight>
              <a:latin typeface="Roboto"/>
              <a:ea typeface="Roboto"/>
              <a:cs typeface="Roboto"/>
              <a:sym typeface="Roboto"/>
            </a:endParaRPr>
          </a:p>
          <a:p>
            <a:pPr indent="-276225" lvl="0" marL="457200" rtl="0" algn="l">
              <a:lnSpc>
                <a:spcPct val="115000"/>
              </a:lnSpc>
              <a:spcBef>
                <a:spcPts val="0"/>
              </a:spcBef>
              <a:spcAft>
                <a:spcPts val="0"/>
              </a:spcAft>
              <a:buClr>
                <a:srgbClr val="172B4D"/>
              </a:buClr>
              <a:buSzPts val="750"/>
              <a:buFont typeface="Roboto"/>
              <a:buChar char="●"/>
            </a:pPr>
            <a:r>
              <a:rPr lang="en" sz="750">
                <a:solidFill>
                  <a:srgbClr val="172B4D"/>
                </a:solidFill>
                <a:highlight>
                  <a:srgbClr val="FFFFFF"/>
                </a:highlight>
                <a:latin typeface="Roboto"/>
                <a:ea typeface="Roboto"/>
                <a:cs typeface="Roboto"/>
                <a:sym typeface="Roboto"/>
              </a:rPr>
              <a:t>Data Compression capabilities</a:t>
            </a:r>
            <a:endParaRPr sz="750">
              <a:solidFill>
                <a:srgbClr val="172B4D"/>
              </a:solidFill>
              <a:highlight>
                <a:srgbClr val="FFFFFF"/>
              </a:highlight>
              <a:latin typeface="Roboto"/>
              <a:ea typeface="Roboto"/>
              <a:cs typeface="Roboto"/>
              <a:sym typeface="Roboto"/>
            </a:endParaRPr>
          </a:p>
          <a:p>
            <a:pPr indent="-276225" lvl="0" marL="457200" rtl="0" algn="l">
              <a:lnSpc>
                <a:spcPct val="115000"/>
              </a:lnSpc>
              <a:spcBef>
                <a:spcPts val="0"/>
              </a:spcBef>
              <a:spcAft>
                <a:spcPts val="0"/>
              </a:spcAft>
              <a:buClr>
                <a:srgbClr val="172B4D"/>
              </a:buClr>
              <a:buSzPts val="750"/>
              <a:buFont typeface="Roboto"/>
              <a:buChar char="●"/>
            </a:pPr>
            <a:r>
              <a:rPr lang="en" sz="750">
                <a:solidFill>
                  <a:srgbClr val="172B4D"/>
                </a:solidFill>
                <a:highlight>
                  <a:srgbClr val="FFFFFF"/>
                </a:highlight>
                <a:latin typeface="Roboto"/>
                <a:ea typeface="Roboto"/>
                <a:cs typeface="Roboto"/>
                <a:sym typeface="Roboto"/>
              </a:rPr>
              <a:t>Data routing (file based transport)</a:t>
            </a:r>
            <a:endParaRPr sz="750">
              <a:solidFill>
                <a:srgbClr val="172B4D"/>
              </a:solidFill>
              <a:highlight>
                <a:srgbClr val="FFFFFF"/>
              </a:highlight>
              <a:latin typeface="Roboto"/>
              <a:ea typeface="Roboto"/>
              <a:cs typeface="Roboto"/>
              <a:sym typeface="Roboto"/>
            </a:endParaRPr>
          </a:p>
          <a:p>
            <a:pPr indent="-276225" lvl="0" marL="457200" rtl="0" algn="l">
              <a:lnSpc>
                <a:spcPct val="115000"/>
              </a:lnSpc>
              <a:spcBef>
                <a:spcPts val="0"/>
              </a:spcBef>
              <a:spcAft>
                <a:spcPts val="0"/>
              </a:spcAft>
              <a:buClr>
                <a:srgbClr val="172B4D"/>
              </a:buClr>
              <a:buSzPts val="750"/>
              <a:buFont typeface="Roboto"/>
              <a:buChar char="●"/>
            </a:pPr>
            <a:r>
              <a:rPr lang="en" sz="750">
                <a:solidFill>
                  <a:srgbClr val="172B4D"/>
                </a:solidFill>
                <a:highlight>
                  <a:srgbClr val="FFFFFF"/>
                </a:highlight>
                <a:latin typeface="Roboto"/>
                <a:ea typeface="Roboto"/>
                <a:cs typeface="Roboto"/>
                <a:sym typeface="Roboto"/>
              </a:rPr>
              <a:t>Message routing (event based transport)</a:t>
            </a:r>
            <a:endParaRPr sz="750">
              <a:solidFill>
                <a:srgbClr val="172B4D"/>
              </a:solidFill>
              <a:highlight>
                <a:srgbClr val="FFFFFF"/>
              </a:highlight>
              <a:latin typeface="Roboto"/>
              <a:ea typeface="Roboto"/>
              <a:cs typeface="Roboto"/>
              <a:sym typeface="Roboto"/>
            </a:endParaRPr>
          </a:p>
          <a:p>
            <a:pPr indent="-276225" lvl="0" marL="457200" rtl="0" algn="l">
              <a:lnSpc>
                <a:spcPct val="115000"/>
              </a:lnSpc>
              <a:spcBef>
                <a:spcPts val="0"/>
              </a:spcBef>
              <a:spcAft>
                <a:spcPts val="0"/>
              </a:spcAft>
              <a:buClr>
                <a:srgbClr val="172B4D"/>
              </a:buClr>
              <a:buSzPts val="750"/>
              <a:buFont typeface="Roboto"/>
              <a:buChar char="●"/>
            </a:pPr>
            <a:r>
              <a:rPr lang="en" sz="750">
                <a:solidFill>
                  <a:srgbClr val="172B4D"/>
                </a:solidFill>
                <a:highlight>
                  <a:srgbClr val="FFFFFF"/>
                </a:highlight>
                <a:latin typeface="Roboto"/>
                <a:ea typeface="Roboto"/>
                <a:cs typeface="Roboto"/>
                <a:sym typeface="Roboto"/>
              </a:rPr>
              <a:t>Batch and event based processing</a:t>
            </a:r>
            <a:endParaRPr sz="750">
              <a:solidFill>
                <a:srgbClr val="172B4D"/>
              </a:solidFill>
              <a:highlight>
                <a:srgbClr val="FFFFFF"/>
              </a:highlight>
              <a:latin typeface="Roboto"/>
              <a:ea typeface="Roboto"/>
              <a:cs typeface="Roboto"/>
              <a:sym typeface="Roboto"/>
            </a:endParaRPr>
          </a:p>
        </p:txBody>
      </p:sp>
      <p:sp>
        <p:nvSpPr>
          <p:cNvPr id="510" name="Google Shape;510;p63"/>
          <p:cNvSpPr txBox="1"/>
          <p:nvPr/>
        </p:nvSpPr>
        <p:spPr>
          <a:xfrm>
            <a:off x="3005525" y="479522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https://wiki.onap.org/pages/viewpage.action?pageId=3247130</a:t>
            </a:r>
            <a:endParaRPr sz="700"/>
          </a:p>
        </p:txBody>
      </p:sp>
      <p:sp>
        <p:nvSpPr>
          <p:cNvPr id="511" name="Google Shape;511;p63"/>
          <p:cNvSpPr txBox="1"/>
          <p:nvPr/>
        </p:nvSpPr>
        <p:spPr>
          <a:xfrm>
            <a:off x="210700" y="3492950"/>
            <a:ext cx="7330500" cy="1218300"/>
          </a:xfrm>
          <a:prstGeom prst="rect">
            <a:avLst/>
          </a:prstGeom>
          <a:noFill/>
          <a:ln>
            <a:noFill/>
          </a:ln>
        </p:spPr>
        <p:txBody>
          <a:bodyPr anchorCtr="0" anchor="t" bIns="91425" lIns="91425" spcFirstLastPara="1" rIns="91425" wrap="square" tIns="91425">
            <a:spAutoFit/>
          </a:bodyPr>
          <a:lstStyle/>
          <a:p>
            <a:pPr indent="-282575" lvl="0" marL="457200" rtl="0" algn="l">
              <a:lnSpc>
                <a:spcPct val="115000"/>
              </a:lnSpc>
              <a:spcBef>
                <a:spcPts val="1600"/>
              </a:spcBef>
              <a:spcAft>
                <a:spcPts val="0"/>
              </a:spcAft>
              <a:buClr>
                <a:srgbClr val="172B4D"/>
              </a:buClr>
              <a:buSzPts val="850"/>
              <a:buFont typeface="Roboto"/>
              <a:buAutoNum type="arabicPeriod"/>
            </a:pPr>
            <a:r>
              <a:rPr lang="en" sz="850">
                <a:solidFill>
                  <a:srgbClr val="172B4D"/>
                </a:solidFill>
                <a:highlight>
                  <a:srgbClr val="FFFFFF"/>
                </a:highlight>
                <a:latin typeface="Roboto"/>
                <a:ea typeface="Roboto"/>
                <a:cs typeface="Roboto"/>
                <a:sym typeface="Roboto"/>
              </a:rPr>
              <a:t>Message Router (MR) -</a:t>
            </a:r>
            <a:br>
              <a:rPr lang="en" sz="850">
                <a:solidFill>
                  <a:srgbClr val="172B4D"/>
                </a:solidFill>
                <a:highlight>
                  <a:srgbClr val="FFFFFF"/>
                </a:highlight>
                <a:latin typeface="Roboto"/>
                <a:ea typeface="Roboto"/>
                <a:cs typeface="Roboto"/>
                <a:sym typeface="Roboto"/>
              </a:rPr>
            </a:br>
            <a:r>
              <a:rPr lang="en" sz="850">
                <a:solidFill>
                  <a:srgbClr val="172B4D"/>
                </a:solidFill>
                <a:highlight>
                  <a:srgbClr val="FFFFFF"/>
                </a:highlight>
                <a:latin typeface="Roboto"/>
                <a:ea typeface="Roboto"/>
                <a:cs typeface="Roboto"/>
                <a:sym typeface="Roboto"/>
              </a:rPr>
              <a:t>Message Router is a reliable, high-volume pub/sub messaging service with a RESTful HTTP API. It is intended to be deployed by Platform Service providers so that it is available to Platform clients as a web service. The service is initially built over Apache Kafka. Normally carry json/text payload.</a:t>
            </a:r>
            <a:endParaRPr sz="850">
              <a:solidFill>
                <a:srgbClr val="172B4D"/>
              </a:solidFill>
              <a:highlight>
                <a:srgbClr val="FFFFFF"/>
              </a:highlight>
              <a:latin typeface="Roboto"/>
              <a:ea typeface="Roboto"/>
              <a:cs typeface="Roboto"/>
              <a:sym typeface="Roboto"/>
            </a:endParaRPr>
          </a:p>
          <a:p>
            <a:pPr indent="-282575" lvl="0" marL="457200" rtl="0" algn="l">
              <a:lnSpc>
                <a:spcPct val="115000"/>
              </a:lnSpc>
              <a:spcBef>
                <a:spcPts val="0"/>
              </a:spcBef>
              <a:spcAft>
                <a:spcPts val="0"/>
              </a:spcAft>
              <a:buClr>
                <a:srgbClr val="172B4D"/>
              </a:buClr>
              <a:buSzPts val="850"/>
              <a:buFont typeface="Roboto"/>
              <a:buAutoNum type="arabicPeriod"/>
            </a:pPr>
            <a:r>
              <a:rPr lang="en" sz="850">
                <a:solidFill>
                  <a:srgbClr val="172B4D"/>
                </a:solidFill>
                <a:highlight>
                  <a:srgbClr val="FFFFFF"/>
                </a:highlight>
                <a:latin typeface="Roboto"/>
                <a:ea typeface="Roboto"/>
                <a:cs typeface="Roboto"/>
                <a:sym typeface="Roboto"/>
              </a:rPr>
              <a:t>Data Router (DR) - The Data Routing System project is intended to provide a common framework by which data producers can make data available to data consumers and a way for potential consumers to find feeds with the data they require. The interface to DR is exposed as a RESTful web service known as the DR Publishing and Delivery API. Use for large files.</a:t>
            </a:r>
            <a:endParaRPr sz="850">
              <a:solidFill>
                <a:srgbClr val="172B4D"/>
              </a:solidFill>
              <a:highlight>
                <a:srgbClr val="FFFFFF"/>
              </a:highlight>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4"/>
          <p:cNvSpPr txBox="1"/>
          <p:nvPr>
            <p:ph type="title"/>
          </p:nvPr>
        </p:nvSpPr>
        <p:spPr>
          <a:xfrm>
            <a:off x="1548775" y="2188800"/>
            <a:ext cx="5833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END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ONAP Istanbul Architecture</a:t>
            </a:r>
            <a:endParaRPr/>
          </a:p>
        </p:txBody>
      </p:sp>
      <p:pic>
        <p:nvPicPr>
          <p:cNvPr id="522" name="Google Shape;522;p65"/>
          <p:cNvPicPr preferRelativeResize="0"/>
          <p:nvPr/>
        </p:nvPicPr>
        <p:blipFill>
          <a:blip r:embed="rId3">
            <a:alphaModFix/>
          </a:blip>
          <a:stretch>
            <a:fillRect/>
          </a:stretch>
        </p:blipFill>
        <p:spPr>
          <a:xfrm>
            <a:off x="2247425" y="1132500"/>
            <a:ext cx="5192280" cy="3820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Nifi Terminology (Required when do code level)</a:t>
            </a:r>
            <a:endParaRPr i="1"/>
          </a:p>
        </p:txBody>
      </p:sp>
      <p:graphicFrame>
        <p:nvGraphicFramePr>
          <p:cNvPr id="528" name="Google Shape;528;p66"/>
          <p:cNvGraphicFramePr/>
          <p:nvPr/>
        </p:nvGraphicFramePr>
        <p:xfrm>
          <a:off x="555625" y="1103325"/>
          <a:ext cx="3000000" cy="3000000"/>
        </p:xfrm>
        <a:graphic>
          <a:graphicData uri="http://schemas.openxmlformats.org/drawingml/2006/table">
            <a:tbl>
              <a:tblPr>
                <a:noFill/>
                <a:tableStyleId>{89239830-9DED-4BD3-A51A-78E77BCFA5F2}</a:tableStyleId>
              </a:tblPr>
              <a:tblGrid>
                <a:gridCol w="1448575"/>
                <a:gridCol w="6758925"/>
              </a:tblGrid>
              <a:tr h="384800">
                <a:tc>
                  <a:txBody>
                    <a:bodyPr/>
                    <a:lstStyle/>
                    <a:p>
                      <a:pPr indent="0" lvl="0" marL="0" rtl="0" algn="l">
                        <a:spcBef>
                          <a:spcPts val="0"/>
                        </a:spcBef>
                        <a:spcAft>
                          <a:spcPts val="0"/>
                        </a:spcAft>
                        <a:buNone/>
                      </a:pPr>
                      <a:r>
                        <a:rPr i="1" lang="en" sz="1200">
                          <a:solidFill>
                            <a:schemeClr val="dk1"/>
                          </a:solidFill>
                          <a:latin typeface="Times New Roman"/>
                          <a:ea typeface="Times New Roman"/>
                          <a:cs typeface="Times New Roman"/>
                          <a:sym typeface="Times New Roman"/>
                        </a:rPr>
                        <a:t>FlowFile</a:t>
                      </a:r>
                      <a:endParaRPr i="1"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i="1" lang="en" sz="1200">
                          <a:solidFill>
                            <a:schemeClr val="dk1"/>
                          </a:solidFill>
                          <a:latin typeface="Times New Roman"/>
                          <a:ea typeface="Times New Roman"/>
                          <a:cs typeface="Times New Roman"/>
                          <a:sym typeface="Times New Roman"/>
                        </a:rPr>
                        <a:t>A FlowFile represents each object moving through the system and for each one, NiFi keeps track of a map of key/value pair attribute strings and its associated content of zero or more bytes.</a:t>
                      </a:r>
                      <a:endParaRPr i="1" sz="1200">
                        <a:solidFill>
                          <a:schemeClr val="dk1"/>
                        </a:solidFill>
                        <a:latin typeface="Times New Roman"/>
                        <a:ea typeface="Times New Roman"/>
                        <a:cs typeface="Times New Roman"/>
                        <a:sym typeface="Times New Roman"/>
                      </a:endParaRPr>
                    </a:p>
                  </a:txBody>
                  <a:tcPr marT="91425" marB="91425" marR="91425" marL="91425"/>
                </a:tc>
              </a:tr>
              <a:tr h="396200">
                <a:tc>
                  <a:txBody>
                    <a:bodyPr/>
                    <a:lstStyle/>
                    <a:p>
                      <a:pPr indent="0" lvl="0" marL="0" rtl="0" algn="l">
                        <a:spcBef>
                          <a:spcPts val="0"/>
                        </a:spcBef>
                        <a:spcAft>
                          <a:spcPts val="0"/>
                        </a:spcAft>
                        <a:buNone/>
                      </a:pPr>
                      <a:r>
                        <a:rPr i="1" lang="en" sz="1200">
                          <a:solidFill>
                            <a:schemeClr val="dk1"/>
                          </a:solidFill>
                          <a:latin typeface="Times New Roman"/>
                          <a:ea typeface="Times New Roman"/>
                          <a:cs typeface="Times New Roman"/>
                          <a:sym typeface="Times New Roman"/>
                        </a:rPr>
                        <a:t>Connection</a:t>
                      </a:r>
                      <a:endParaRPr i="1"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i="1" lang="en" sz="1200">
                          <a:solidFill>
                            <a:schemeClr val="dk1"/>
                          </a:solidFill>
                          <a:latin typeface="Times New Roman"/>
                          <a:ea typeface="Times New Roman"/>
                          <a:cs typeface="Times New Roman"/>
                          <a:sym typeface="Times New Roman"/>
                        </a:rPr>
                        <a:t>Connections provide the actual linkage between processors. </a:t>
                      </a:r>
                      <a:endParaRPr i="1" sz="1200">
                        <a:solidFill>
                          <a:schemeClr val="dk1"/>
                        </a:solidFill>
                        <a:latin typeface="Times New Roman"/>
                        <a:ea typeface="Times New Roman"/>
                        <a:cs typeface="Times New Roman"/>
                        <a:sym typeface="Times New Roman"/>
                      </a:endParaRPr>
                    </a:p>
                  </a:txBody>
                  <a:tcPr marT="91425" marB="91425" marR="91425" marL="91425"/>
                </a:tc>
              </a:tr>
              <a:tr h="396200">
                <a:tc>
                  <a:txBody>
                    <a:bodyPr/>
                    <a:lstStyle/>
                    <a:p>
                      <a:pPr indent="0" lvl="0" marL="0" rtl="0" algn="l">
                        <a:spcBef>
                          <a:spcPts val="0"/>
                        </a:spcBef>
                        <a:spcAft>
                          <a:spcPts val="0"/>
                        </a:spcAft>
                        <a:buNone/>
                      </a:pPr>
                      <a:r>
                        <a:rPr i="1" lang="en" sz="1200">
                          <a:solidFill>
                            <a:schemeClr val="dk1"/>
                          </a:solidFill>
                          <a:latin typeface="Times New Roman"/>
                          <a:ea typeface="Times New Roman"/>
                          <a:cs typeface="Times New Roman"/>
                          <a:sym typeface="Times New Roman"/>
                        </a:rPr>
                        <a:t>Processor</a:t>
                      </a:r>
                      <a:endParaRPr i="1"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i="1" lang="en" sz="1200">
                          <a:solidFill>
                            <a:schemeClr val="dk1"/>
                          </a:solidFill>
                          <a:latin typeface="Times New Roman"/>
                          <a:ea typeface="Times New Roman"/>
                          <a:cs typeface="Times New Roman"/>
                          <a:sym typeface="Times New Roman"/>
                        </a:rPr>
                        <a:t>a processor is doing some combination of data routing, transformation, or mediation between systems. Processors have access to attributes of a given FlowFile and its content stream. </a:t>
                      </a:r>
                      <a:endParaRPr i="1" sz="1200">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i="1" lang="en" sz="1200">
                          <a:solidFill>
                            <a:schemeClr val="dk1"/>
                          </a:solidFill>
                          <a:latin typeface="Times New Roman"/>
                          <a:ea typeface="Times New Roman"/>
                          <a:cs typeface="Times New Roman"/>
                          <a:sym typeface="Times New Roman"/>
                        </a:rPr>
                        <a:t>Process Group</a:t>
                      </a:r>
                      <a:endParaRPr i="1"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i="1" lang="en" sz="1200">
                          <a:solidFill>
                            <a:schemeClr val="dk1"/>
                          </a:solidFill>
                          <a:latin typeface="Times New Roman"/>
                          <a:ea typeface="Times New Roman"/>
                          <a:cs typeface="Times New Roman"/>
                          <a:sym typeface="Times New Roman"/>
                        </a:rPr>
                        <a:t>A Process Group is a specific set of processes and their connections, which can receive data via input ports and send data out via output ports. In this manner, process groups allow creation of entirely new components simply by composition of other components.</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i="1" lang="en" sz="1200">
                          <a:solidFill>
                            <a:srgbClr val="0000FF"/>
                          </a:solidFill>
                          <a:latin typeface="Times New Roman"/>
                          <a:ea typeface="Times New Roman"/>
                          <a:cs typeface="Times New Roman"/>
                          <a:sym typeface="Times New Roman"/>
                        </a:rPr>
                        <a:t>In Layman term it identifies a flow in DCAE MOD.</a:t>
                      </a:r>
                      <a:endParaRPr i="1" sz="1200">
                        <a:solidFill>
                          <a:srgbClr val="0000FF"/>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i="1" lang="en" sz="1200">
                          <a:solidFill>
                            <a:schemeClr val="dk1"/>
                          </a:solidFill>
                          <a:latin typeface="Times New Roman"/>
                          <a:ea typeface="Times New Roman"/>
                          <a:cs typeface="Times New Roman"/>
                          <a:sym typeface="Times New Roman"/>
                        </a:rPr>
                        <a:t>Controller</a:t>
                      </a:r>
                      <a:endParaRPr i="1"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i="1" lang="en" sz="1200">
                          <a:solidFill>
                            <a:schemeClr val="dk1"/>
                          </a:solidFill>
                          <a:latin typeface="Times New Roman"/>
                          <a:ea typeface="Times New Roman"/>
                          <a:cs typeface="Times New Roman"/>
                          <a:sym typeface="Times New Roman"/>
                        </a:rPr>
                        <a:t>The Flow Controller maintains the knowledge of how processes connect and manages the threads and allocations thereof which all processes use.</a:t>
                      </a:r>
                      <a:endParaRPr i="1" sz="12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TODO</a:t>
            </a:r>
            <a:endParaRPr/>
          </a:p>
        </p:txBody>
      </p:sp>
      <p:sp>
        <p:nvSpPr>
          <p:cNvPr id="534" name="Google Shape;534;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Clr>
                <a:schemeClr val="dk1"/>
              </a:buClr>
              <a:buSzPct val="91666"/>
              <a:buFont typeface="Arial"/>
              <a:buNone/>
            </a:pPr>
            <a:r>
              <a:rPr lang="en" sz="1200">
                <a:solidFill>
                  <a:srgbClr val="404040"/>
                </a:solidFill>
                <a:highlight>
                  <a:srgbClr val="FCFCFC"/>
                </a:highlight>
                <a:latin typeface="Lato"/>
                <a:ea typeface="Lato"/>
                <a:cs typeface="Lato"/>
                <a:sym typeface="Lato"/>
              </a:rPr>
              <a:t>Add a slide for DMaap?</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rPr lang="en" sz="1200">
                <a:solidFill>
                  <a:srgbClr val="404040"/>
                </a:solidFill>
                <a:highlight>
                  <a:srgbClr val="FCFCFC"/>
                </a:highlight>
                <a:latin typeface="Lato"/>
                <a:ea typeface="Lato"/>
                <a:cs typeface="Lato"/>
                <a:sym typeface="Lato"/>
              </a:rPr>
              <a:t>Add a slide for comp spec, data format and blueprint with example.?? </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rPr lang="en" sz="1200">
                <a:solidFill>
                  <a:srgbClr val="404040"/>
                </a:solidFill>
                <a:highlight>
                  <a:srgbClr val="FCFCFC"/>
                </a:highlight>
                <a:latin typeface="Lato"/>
                <a:ea typeface="Lato"/>
                <a:cs typeface="Lato"/>
                <a:sym typeface="Lato"/>
              </a:rPr>
              <a:t>Deployment point?//</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rPr lang="en" sz="1200">
                <a:solidFill>
                  <a:srgbClr val="404040"/>
                </a:solidFill>
                <a:highlight>
                  <a:srgbClr val="FCFCFC"/>
                </a:highlight>
                <a:latin typeface="Lato"/>
                <a:ea typeface="Lato"/>
                <a:cs typeface="Lato"/>
                <a:sym typeface="Lato"/>
              </a:rPr>
              <a:t>With ONAP deployment, four DCAE services (HV VES collector, VES collector, PNF Registration Handler, and TCA (Gen2) analytics service) are bootstrapped via Helm charts.</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rPr lang="en" sz="1200">
                <a:solidFill>
                  <a:srgbClr val="404040"/>
                </a:solidFill>
                <a:highlight>
                  <a:srgbClr val="FCFCFC"/>
                </a:highlight>
                <a:latin typeface="Lato"/>
                <a:ea typeface="Lato"/>
                <a:cs typeface="Lato"/>
                <a:sym typeface="Lato"/>
              </a:rPr>
              <a:t>Other DCAE Services are deployed on-demand, after ONAP/DCAE installation, through Cloudify Blueprints or helm-charts. </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rPr lang="en" sz="1200">
                <a:solidFill>
                  <a:srgbClr val="404040"/>
                </a:solidFill>
                <a:highlight>
                  <a:srgbClr val="FCFCFC"/>
                </a:highlight>
                <a:latin typeface="Lato"/>
                <a:ea typeface="Lato"/>
                <a:cs typeface="Lato"/>
                <a:sym typeface="Lato"/>
              </a:rPr>
              <a:t>With DCAE Transformation to Helm in Istabul, all DCAE components are supported for both helm and Cloudify/Blueprint deployments.</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rPr lang="en" sz="1200">
                <a:solidFill>
                  <a:srgbClr val="404040"/>
                </a:solidFill>
                <a:highlight>
                  <a:srgbClr val="FCFCFC"/>
                </a:highlight>
                <a:latin typeface="Lato"/>
                <a:ea typeface="Lato"/>
                <a:cs typeface="Lato"/>
                <a:sym typeface="Lato"/>
              </a:rPr>
              <a:t>- If helm then configuration passed as helm values.</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None/>
            </a:pPr>
            <a:r>
              <a:rPr lang="en" sz="1200">
                <a:solidFill>
                  <a:srgbClr val="404040"/>
                </a:solidFill>
                <a:highlight>
                  <a:srgbClr val="FCFCFC"/>
                </a:highlight>
                <a:latin typeface="Lato"/>
                <a:ea typeface="Lato"/>
                <a:cs typeface="Lato"/>
                <a:sym typeface="Lato"/>
              </a:rPr>
              <a:t>- If by cloudify then configuration passed as blueprint files.</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None/>
            </a:pPr>
            <a:r>
              <a:rPr lang="en" sz="900">
                <a:solidFill>
                  <a:srgbClr val="E74C3C"/>
                </a:solidFill>
                <a:latin typeface="Courier New"/>
                <a:ea typeface="Courier New"/>
                <a:cs typeface="Courier New"/>
                <a:sym typeface="Courier New"/>
              </a:rPr>
              <a:t>Istanbul</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will</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be</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final</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release</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where</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Cloudify</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blueprint</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for</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components/microservices</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will</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be</a:t>
            </a:r>
            <a:r>
              <a:rPr lang="en" sz="900">
                <a:solidFill>
                  <a:srgbClr val="E74C3C"/>
                </a:solidFill>
                <a:highlight>
                  <a:srgbClr val="FFFFFF"/>
                </a:highlight>
                <a:latin typeface="Courier New"/>
                <a:ea typeface="Courier New"/>
                <a:cs typeface="Courier New"/>
                <a:sym typeface="Courier New"/>
              </a:rPr>
              <a:t> </a:t>
            </a:r>
            <a:r>
              <a:rPr lang="en" sz="900">
                <a:solidFill>
                  <a:srgbClr val="E74C3C"/>
                </a:solidFill>
                <a:latin typeface="Courier New"/>
                <a:ea typeface="Courier New"/>
                <a:cs typeface="Courier New"/>
                <a:sym typeface="Courier New"/>
              </a:rPr>
              <a:t>supported. // Otherwise what it’ll be in jakarta?? Is it going to generate helm files for MS?</a:t>
            </a:r>
            <a:endParaRPr sz="900">
              <a:solidFill>
                <a:srgbClr val="E74C3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E74C3C"/>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404040"/>
                </a:solidFill>
                <a:highlight>
                  <a:srgbClr val="EEFFCC"/>
                </a:highlight>
                <a:latin typeface="Courier New"/>
                <a:ea typeface="Courier New"/>
                <a:cs typeface="Courier New"/>
                <a:sym typeface="Courier New"/>
              </a:rPr>
              <a:t>helm -n onap install dev-dcaegen2-services-ves-mapper oom/kubernetes/dcaegen2-services/components/dcae-ves-mapper -f values.yaml</a:t>
            </a:r>
            <a:endParaRPr sz="900">
              <a:solidFill>
                <a:srgbClr val="404040"/>
              </a:solidFill>
              <a:highlight>
                <a:srgbClr val="EEFFCC"/>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E74C3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122222"/>
              <a:buFont typeface="Arial"/>
              <a:buNone/>
            </a:pPr>
            <a:r>
              <a:rPr lang="en" sz="900">
                <a:solidFill>
                  <a:srgbClr val="E74C3C"/>
                </a:solidFill>
                <a:latin typeface="Courier New"/>
                <a:ea typeface="Courier New"/>
                <a:cs typeface="Courier New"/>
                <a:sym typeface="Courier New"/>
              </a:rPr>
              <a:t>Why should I install ms as on demand using commands? Should not it be via dcae mod.</a:t>
            </a:r>
            <a:endParaRPr sz="900">
              <a:solidFill>
                <a:srgbClr val="E74C3C"/>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rPr lang="en" sz="1200">
                <a:solidFill>
                  <a:srgbClr val="404040"/>
                </a:solidFill>
                <a:highlight>
                  <a:srgbClr val="FCFCFC"/>
                </a:highlight>
                <a:latin typeface="Lato"/>
                <a:ea typeface="Lato"/>
                <a:cs typeface="Lato"/>
                <a:sym typeface="Lato"/>
              </a:rPr>
              <a:t>1. How to onbaord a acumos ml</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rPr lang="en" sz="1200">
                <a:solidFill>
                  <a:srgbClr val="404040"/>
                </a:solidFill>
                <a:highlight>
                  <a:srgbClr val="FCFCFC"/>
                </a:highlight>
                <a:latin typeface="Lato"/>
                <a:ea typeface="Lato"/>
                <a:cs typeface="Lato"/>
                <a:sym typeface="Lato"/>
              </a:rPr>
              <a:t>2. How to onboard a policy</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rPr lang="en" sz="1200">
                <a:solidFill>
                  <a:srgbClr val="404040"/>
                </a:solidFill>
                <a:highlight>
                  <a:srgbClr val="FCFCFC"/>
                </a:highlight>
                <a:latin typeface="Lato"/>
                <a:ea typeface="Lato"/>
                <a:cs typeface="Lato"/>
                <a:sym typeface="Lato"/>
              </a:rPr>
              <a:t>3. How to onboard dcae ms</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404040"/>
              </a:solidFill>
              <a:highlight>
                <a:srgbClr val="FCFCFC"/>
              </a:highlight>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404040"/>
              </a:solidFill>
              <a:highlight>
                <a:srgbClr val="FCFCFC"/>
              </a:highlight>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Onboarding Prerequisite</a:t>
            </a:r>
            <a:endParaRPr/>
          </a:p>
        </p:txBody>
      </p:sp>
      <p:sp>
        <p:nvSpPr>
          <p:cNvPr id="540" name="Google Shape;540;p68"/>
          <p:cNvSpPr txBox="1"/>
          <p:nvPr>
            <p:ph idx="1" type="body"/>
          </p:nvPr>
        </p:nvSpPr>
        <p:spPr>
          <a:xfrm>
            <a:off x="311700" y="1152475"/>
            <a:ext cx="8520600" cy="3117900"/>
          </a:xfrm>
          <a:prstGeom prst="rect">
            <a:avLst/>
          </a:prstGeom>
        </p:spPr>
        <p:txBody>
          <a:bodyPr anchorCtr="0" anchor="t" bIns="91425" lIns="91425" spcFirstLastPara="1" rIns="91425" wrap="square" tIns="91425">
            <a:normAutofit fontScale="77500" lnSpcReduction="10000"/>
          </a:bodyPr>
          <a:lstStyle/>
          <a:p>
            <a:pPr indent="-287655" lvl="0" marL="685800" rtl="0" algn="l">
              <a:lnSpc>
                <a:spcPct val="163636"/>
              </a:lnSpc>
              <a:spcBef>
                <a:spcPts val="0"/>
              </a:spcBef>
              <a:spcAft>
                <a:spcPts val="0"/>
              </a:spcAft>
              <a:buClr>
                <a:srgbClr val="404040"/>
              </a:buClr>
              <a:buSzPct val="100000"/>
              <a:buFont typeface="Lato"/>
              <a:buAutoNum type="arabicPeriod"/>
            </a:pPr>
            <a:r>
              <a:rPr lang="en" sz="1200">
                <a:solidFill>
                  <a:srgbClr val="404040"/>
                </a:solidFill>
                <a:highlight>
                  <a:srgbClr val="FCFCFC"/>
                </a:highlight>
                <a:latin typeface="Lato"/>
                <a:ea typeface="Lato"/>
                <a:cs typeface="Lato"/>
                <a:sym typeface="Lato"/>
              </a:rPr>
              <a:t>Defining the data formats if they don’t already exist.A component is a software application that performs a function. It doesn’t run independently; it depends upon other components. The upstream and downstream components must </a:t>
            </a:r>
            <a:r>
              <a:rPr i="1" lang="en" sz="1200">
                <a:solidFill>
                  <a:srgbClr val="404040"/>
                </a:solidFill>
                <a:highlight>
                  <a:srgbClr val="FCFCFC"/>
                </a:highlight>
                <a:latin typeface="Lato"/>
                <a:ea typeface="Lato"/>
                <a:cs typeface="Lato"/>
                <a:sym typeface="Lato"/>
              </a:rPr>
              <a:t>speak</a:t>
            </a:r>
            <a:r>
              <a:rPr lang="en" sz="1200">
                <a:solidFill>
                  <a:srgbClr val="404040"/>
                </a:solidFill>
                <a:highlight>
                  <a:srgbClr val="FCFCFC"/>
                </a:highlight>
                <a:latin typeface="Lato"/>
                <a:ea typeface="Lato"/>
                <a:cs typeface="Lato"/>
                <a:sym typeface="Lato"/>
              </a:rPr>
              <a:t> the same vocabulary or </a:t>
            </a:r>
            <a:r>
              <a:rPr i="1" lang="en" sz="1200">
                <a:solidFill>
                  <a:srgbClr val="404040"/>
                </a:solidFill>
                <a:highlight>
                  <a:srgbClr val="FCFCFC"/>
                </a:highlight>
                <a:latin typeface="Lato"/>
                <a:ea typeface="Lato"/>
                <a:cs typeface="Lato"/>
                <a:sym typeface="Lato"/>
              </a:rPr>
              <a:t>data format</a:t>
            </a:r>
            <a:r>
              <a:rPr lang="en" sz="1200">
                <a:solidFill>
                  <a:srgbClr val="404040"/>
                </a:solidFill>
                <a:highlight>
                  <a:srgbClr val="FCFCFC"/>
                </a:highlight>
                <a:latin typeface="Lato"/>
                <a:ea typeface="Lato"/>
                <a:cs typeface="Lato"/>
                <a:sym typeface="Lato"/>
              </a:rPr>
              <a:t>.</a:t>
            </a:r>
            <a:endParaRPr sz="1200">
              <a:solidFill>
                <a:srgbClr val="404040"/>
              </a:solidFill>
              <a:highlight>
                <a:srgbClr val="FCFCFC"/>
              </a:highlight>
              <a:latin typeface="Lato"/>
              <a:ea typeface="Lato"/>
              <a:cs typeface="Lato"/>
              <a:sym typeface="Lato"/>
            </a:endParaRPr>
          </a:p>
          <a:p>
            <a:pPr indent="-287655" lvl="0" marL="685800" rtl="0" algn="l">
              <a:lnSpc>
                <a:spcPct val="163636"/>
              </a:lnSpc>
              <a:spcBef>
                <a:spcPts val="0"/>
              </a:spcBef>
              <a:spcAft>
                <a:spcPts val="0"/>
              </a:spcAft>
              <a:buClr>
                <a:srgbClr val="404040"/>
              </a:buClr>
              <a:buSzPct val="100000"/>
              <a:buFont typeface="Lato"/>
              <a:buAutoNum type="arabicPeriod"/>
            </a:pPr>
            <a:r>
              <a:rPr lang="en" sz="1200">
                <a:solidFill>
                  <a:srgbClr val="404040"/>
                </a:solidFill>
                <a:highlight>
                  <a:srgbClr val="FCFCFC"/>
                </a:highlight>
                <a:latin typeface="Lato"/>
                <a:ea typeface="Lato"/>
                <a:cs typeface="Lato"/>
                <a:sym typeface="Lato"/>
              </a:rPr>
              <a:t>Defining the component specification. The component specification is a JSON artifact that fully specifies the component, it’s interfaces, and configuration. The component specification is used by:</a:t>
            </a:r>
            <a:endParaRPr sz="1200">
              <a:solidFill>
                <a:srgbClr val="404040"/>
              </a:solidFill>
              <a:highlight>
                <a:srgbClr val="FCFCFC"/>
              </a:highlight>
              <a:latin typeface="Lato"/>
              <a:ea typeface="Lato"/>
              <a:cs typeface="Lato"/>
              <a:sym typeface="Lato"/>
            </a:endParaRPr>
          </a:p>
          <a:p>
            <a:pPr indent="-287655" lvl="0" marL="1143000" rtl="0" algn="l">
              <a:lnSpc>
                <a:spcPct val="163636"/>
              </a:lnSpc>
              <a:spcBef>
                <a:spcPts val="0"/>
              </a:spcBef>
              <a:spcAft>
                <a:spcPts val="0"/>
              </a:spcAft>
              <a:buClr>
                <a:srgbClr val="404040"/>
              </a:buClr>
              <a:buSzPct val="100000"/>
              <a:buFont typeface="Lato"/>
              <a:buChar char="●"/>
            </a:pPr>
            <a:r>
              <a:rPr lang="en" sz="1200">
                <a:solidFill>
                  <a:srgbClr val="404040"/>
                </a:solidFill>
                <a:highlight>
                  <a:srgbClr val="FCFCFC"/>
                </a:highlight>
                <a:latin typeface="Lato"/>
                <a:ea typeface="Lato"/>
                <a:cs typeface="Lato"/>
                <a:sym typeface="Lato"/>
              </a:rPr>
              <a:t>Blueprint Generator </a:t>
            </a:r>
            <a:endParaRPr sz="1200">
              <a:solidFill>
                <a:srgbClr val="404040"/>
              </a:solidFill>
              <a:highlight>
                <a:srgbClr val="FCFCFC"/>
              </a:highlight>
              <a:latin typeface="Lato"/>
              <a:ea typeface="Lato"/>
              <a:cs typeface="Lato"/>
              <a:sym typeface="Lato"/>
            </a:endParaRPr>
          </a:p>
          <a:p>
            <a:pPr indent="-287655" lvl="0" marL="1143000" rtl="0" algn="l">
              <a:lnSpc>
                <a:spcPct val="163636"/>
              </a:lnSpc>
              <a:spcBef>
                <a:spcPts val="0"/>
              </a:spcBef>
              <a:spcAft>
                <a:spcPts val="0"/>
              </a:spcAft>
              <a:buClr>
                <a:srgbClr val="404040"/>
              </a:buClr>
              <a:buSzPct val="100000"/>
              <a:buFont typeface="Lato"/>
              <a:buChar char="●"/>
            </a:pPr>
            <a:r>
              <a:rPr lang="en" sz="1200">
                <a:solidFill>
                  <a:srgbClr val="404040"/>
                </a:solidFill>
                <a:highlight>
                  <a:srgbClr val="FCFCFC"/>
                </a:highlight>
                <a:latin typeface="Lato"/>
                <a:ea typeface="Lato"/>
                <a:cs typeface="Lato"/>
                <a:sym typeface="Lato"/>
              </a:rPr>
              <a:t>MOD Platform </a:t>
            </a:r>
            <a:endParaRPr sz="1200">
              <a:solidFill>
                <a:srgbClr val="404040"/>
              </a:solidFill>
              <a:highlight>
                <a:srgbClr val="FCFCFC"/>
              </a:highlight>
              <a:latin typeface="Lato"/>
              <a:ea typeface="Lato"/>
              <a:cs typeface="Lato"/>
              <a:sym typeface="Lato"/>
            </a:endParaRPr>
          </a:p>
          <a:p>
            <a:pPr indent="-287655" lvl="0" marL="1143000" rtl="0" algn="l">
              <a:lnSpc>
                <a:spcPct val="163636"/>
              </a:lnSpc>
              <a:spcBef>
                <a:spcPts val="0"/>
              </a:spcBef>
              <a:spcAft>
                <a:spcPts val="0"/>
              </a:spcAft>
              <a:buClr>
                <a:srgbClr val="404040"/>
              </a:buClr>
              <a:buSzPct val="100000"/>
              <a:buFont typeface="Lato"/>
              <a:buChar char="●"/>
            </a:pPr>
            <a:r>
              <a:rPr lang="en" sz="1200">
                <a:solidFill>
                  <a:srgbClr val="404040"/>
                </a:solidFill>
                <a:highlight>
                  <a:srgbClr val="FCFCFC"/>
                </a:highlight>
                <a:latin typeface="Lato"/>
                <a:ea typeface="Lato"/>
                <a:cs typeface="Lato"/>
                <a:sym typeface="Lato"/>
              </a:rPr>
              <a:t>Policy (future)</a:t>
            </a:r>
            <a:endParaRPr sz="1200">
              <a:solidFill>
                <a:srgbClr val="404040"/>
              </a:solidFill>
              <a:highlight>
                <a:srgbClr val="FCFCFC"/>
              </a:highlight>
              <a:latin typeface="Lato"/>
              <a:ea typeface="Lato"/>
              <a:cs typeface="Lato"/>
              <a:sym typeface="Lato"/>
            </a:endParaRPr>
          </a:p>
          <a:p>
            <a:pPr indent="-287655" lvl="0" marL="1143000" rtl="0" algn="l">
              <a:lnSpc>
                <a:spcPct val="163636"/>
              </a:lnSpc>
              <a:spcBef>
                <a:spcPts val="0"/>
              </a:spcBef>
              <a:spcAft>
                <a:spcPts val="0"/>
              </a:spcAft>
              <a:buClr>
                <a:srgbClr val="404040"/>
              </a:buClr>
              <a:buSzPct val="100000"/>
              <a:buFont typeface="Lato"/>
              <a:buChar char="●"/>
            </a:pPr>
            <a:r>
              <a:rPr lang="en" sz="1200">
                <a:solidFill>
                  <a:srgbClr val="404040"/>
                </a:solidFill>
                <a:highlight>
                  <a:srgbClr val="FCFCFC"/>
                </a:highlight>
                <a:latin typeface="Lato"/>
                <a:ea typeface="Lato"/>
                <a:cs typeface="Lato"/>
                <a:sym typeface="Lato"/>
              </a:rPr>
              <a:t>Runtime platform</a:t>
            </a:r>
            <a:endParaRPr sz="1200">
              <a:solidFill>
                <a:srgbClr val="404040"/>
              </a:solidFill>
              <a:highlight>
                <a:srgbClr val="FCFCFC"/>
              </a:highlight>
              <a:latin typeface="Lato"/>
              <a:ea typeface="Lato"/>
              <a:cs typeface="Lato"/>
              <a:sym typeface="Lato"/>
            </a:endParaRPr>
          </a:p>
          <a:p>
            <a:pPr indent="-287655" lvl="0" marL="685800" rtl="0" algn="l">
              <a:lnSpc>
                <a:spcPct val="163636"/>
              </a:lnSpc>
              <a:spcBef>
                <a:spcPts val="0"/>
              </a:spcBef>
              <a:spcAft>
                <a:spcPts val="0"/>
              </a:spcAft>
              <a:buClr>
                <a:srgbClr val="404040"/>
              </a:buClr>
              <a:buSzPct val="100000"/>
              <a:buFont typeface="Lato"/>
              <a:buAutoNum type="arabicPeriod"/>
            </a:pPr>
            <a:r>
              <a:rPr lang="en" sz="1200">
                <a:solidFill>
                  <a:srgbClr val="404040"/>
                </a:solidFill>
                <a:highlight>
                  <a:srgbClr val="FCFCFC"/>
                </a:highlight>
                <a:latin typeface="Lato"/>
                <a:ea typeface="Lato"/>
                <a:cs typeface="Lato"/>
                <a:sym typeface="Lato"/>
              </a:rPr>
              <a:t>Validate the component spec schema against </a:t>
            </a:r>
            <a:r>
              <a:rPr lang="en" sz="1200">
                <a:solidFill>
                  <a:srgbClr val="2980B9"/>
                </a:solidFill>
                <a:highlight>
                  <a:srgbClr val="FCFCFC"/>
                </a:highlight>
                <a:uFill>
                  <a:noFill/>
                </a:uFill>
                <a:latin typeface="Lato"/>
                <a:ea typeface="Lato"/>
                <a:cs typeface="Lato"/>
                <a:sym typeface="Lato"/>
                <a:hlinkClick r:id="rId3">
                  <a:extLst>
                    <a:ext uri="{A12FA001-AC4F-418D-AE19-62706E023703}">
                      <ahyp:hlinkClr val="tx"/>
                    </a:ext>
                  </a:extLst>
                </a:hlinkClick>
              </a:rPr>
              <a:t>Component Spec json schema</a:t>
            </a:r>
            <a:endParaRPr sz="1200">
              <a:solidFill>
                <a:srgbClr val="2980B9"/>
              </a:solidFill>
              <a:highlight>
                <a:srgbClr val="FCFCFC"/>
              </a:highlight>
              <a:latin typeface="Lato"/>
              <a:ea typeface="Lato"/>
              <a:cs typeface="Lato"/>
              <a:sym typeface="Lato"/>
            </a:endParaRPr>
          </a:p>
          <a:p>
            <a:pPr indent="-287655" lvl="0" marL="685800" rtl="0" algn="l">
              <a:lnSpc>
                <a:spcPct val="163636"/>
              </a:lnSpc>
              <a:spcBef>
                <a:spcPts val="0"/>
              </a:spcBef>
              <a:spcAft>
                <a:spcPts val="0"/>
              </a:spcAft>
              <a:buClr>
                <a:srgbClr val="404040"/>
              </a:buClr>
              <a:buSzPct val="100000"/>
              <a:buFont typeface="Lato"/>
              <a:buAutoNum type="arabicPeriod"/>
            </a:pPr>
            <a:r>
              <a:rPr lang="en" sz="1200">
                <a:solidFill>
                  <a:srgbClr val="404040"/>
                </a:solidFill>
                <a:highlight>
                  <a:srgbClr val="FCFCFC"/>
                </a:highlight>
                <a:latin typeface="Lato"/>
                <a:ea typeface="Lato"/>
                <a:cs typeface="Lato"/>
                <a:sym typeface="Lato"/>
              </a:rPr>
              <a:t>Use </a:t>
            </a:r>
            <a:r>
              <a:rPr lang="en" sz="1200">
                <a:solidFill>
                  <a:srgbClr val="2980B9"/>
                </a:solidFill>
                <a:highlight>
                  <a:srgbClr val="FCFCFC"/>
                </a:highlight>
                <a:uFill>
                  <a:noFill/>
                </a:uFill>
                <a:latin typeface="Lato"/>
                <a:ea typeface="Lato"/>
                <a:cs typeface="Lato"/>
                <a:sym typeface="Lato"/>
                <a:hlinkClick r:id="rId4">
                  <a:extLst>
                    <a:ext uri="{A12FA001-AC4F-418D-AE19-62706E023703}">
                      <ahyp:hlinkClr val="tx"/>
                    </a:ext>
                  </a:extLst>
                </a:hlinkClick>
              </a:rPr>
              <a:t>blueprint-generator tool</a:t>
            </a:r>
            <a:r>
              <a:rPr lang="en" sz="1200">
                <a:solidFill>
                  <a:srgbClr val="404040"/>
                </a:solidFill>
                <a:highlight>
                  <a:srgbClr val="FCFCFC"/>
                </a:highlight>
                <a:latin typeface="Lato"/>
                <a:ea typeface="Lato"/>
                <a:cs typeface="Lato"/>
                <a:sym typeface="Lato"/>
              </a:rPr>
              <a:t> to generate Cloudify blueprint</a:t>
            </a:r>
            <a:endParaRPr sz="1200">
              <a:solidFill>
                <a:srgbClr val="404040"/>
              </a:solidFill>
              <a:highlight>
                <a:srgbClr val="FCFCFC"/>
              </a:highlight>
              <a:latin typeface="Lato"/>
              <a:ea typeface="Lato"/>
              <a:cs typeface="Lato"/>
              <a:sym typeface="Lato"/>
            </a:endParaRPr>
          </a:p>
          <a:p>
            <a:pPr indent="-287655" lvl="0" marL="685800" rtl="0" algn="l">
              <a:lnSpc>
                <a:spcPct val="163636"/>
              </a:lnSpc>
              <a:spcBef>
                <a:spcPts val="0"/>
              </a:spcBef>
              <a:spcAft>
                <a:spcPts val="0"/>
              </a:spcAft>
              <a:buClr>
                <a:srgbClr val="404040"/>
              </a:buClr>
              <a:buSzPct val="100000"/>
              <a:buFont typeface="Lato"/>
              <a:buAutoNum type="arabicPeriod"/>
            </a:pPr>
            <a:r>
              <a:rPr lang="en" sz="1200">
                <a:solidFill>
                  <a:srgbClr val="404040"/>
                </a:solidFill>
                <a:highlight>
                  <a:srgbClr val="FCFCFC"/>
                </a:highlight>
                <a:latin typeface="Lato"/>
                <a:ea typeface="Lato"/>
                <a:cs typeface="Lato"/>
                <a:sym typeface="Lato"/>
              </a:rPr>
              <a:t>Test the blueprint generated in DCAE Runtime Environment (using either Dashboard UI or Cloudify cli from bootstrap)</a:t>
            </a:r>
            <a:endParaRPr sz="1200">
              <a:solidFill>
                <a:srgbClr val="404040"/>
              </a:solidFill>
              <a:highlight>
                <a:srgbClr val="FCFCFC"/>
              </a:highlight>
              <a:latin typeface="Lato"/>
              <a:ea typeface="Lato"/>
              <a:cs typeface="Lato"/>
              <a:sym typeface="Lato"/>
            </a:endParaRPr>
          </a:p>
          <a:p>
            <a:pPr indent="-287655" lvl="0" marL="685800" rtl="0" algn="l">
              <a:lnSpc>
                <a:spcPct val="163636"/>
              </a:lnSpc>
              <a:spcBef>
                <a:spcPts val="0"/>
              </a:spcBef>
              <a:spcAft>
                <a:spcPts val="0"/>
              </a:spcAft>
              <a:buClr>
                <a:srgbClr val="404040"/>
              </a:buClr>
              <a:buSzPct val="100000"/>
              <a:buFont typeface="Lato"/>
              <a:buAutoNum type="arabicPeriod"/>
            </a:pPr>
            <a:r>
              <a:rPr lang="en" sz="1200">
                <a:solidFill>
                  <a:srgbClr val="404040"/>
                </a:solidFill>
                <a:highlight>
                  <a:srgbClr val="FCFCFC"/>
                </a:highlight>
                <a:latin typeface="Lato"/>
                <a:ea typeface="Lato"/>
                <a:cs typeface="Lato"/>
                <a:sym typeface="Lato"/>
              </a:rPr>
              <a:t>Using DCAE-MOD , publish the component and data formats into DCAE-MOD catalog. (This step is required if Microservice needs to be deployed part of flow/usecase)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Close loop Design After DCAE MOD (Another View)</a:t>
            </a:r>
            <a:endParaRPr/>
          </a:p>
        </p:txBody>
      </p:sp>
      <p:pic>
        <p:nvPicPr>
          <p:cNvPr id="546" name="Google Shape;546;p69"/>
          <p:cNvPicPr preferRelativeResize="0"/>
          <p:nvPr/>
        </p:nvPicPr>
        <p:blipFill>
          <a:blip r:embed="rId3">
            <a:alphaModFix/>
          </a:blip>
          <a:stretch>
            <a:fillRect/>
          </a:stretch>
        </p:blipFill>
        <p:spPr>
          <a:xfrm>
            <a:off x="451050" y="1017725"/>
            <a:ext cx="6817505" cy="4125774"/>
          </a:xfrm>
          <a:prstGeom prst="rect">
            <a:avLst/>
          </a:prstGeom>
          <a:noFill/>
          <a:ln>
            <a:noFill/>
          </a:ln>
        </p:spPr>
      </p:pic>
      <p:sp>
        <p:nvSpPr>
          <p:cNvPr id="547" name="Google Shape;547;p69"/>
          <p:cNvSpPr txBox="1"/>
          <p:nvPr/>
        </p:nvSpPr>
        <p:spPr>
          <a:xfrm>
            <a:off x="7570150" y="2901450"/>
            <a:ext cx="1490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https://wiki.onap.org/display/DW/CLAMP+Flows</a:t>
            </a:r>
            <a:endParaRPr/>
          </a:p>
        </p:txBody>
      </p:sp>
      <p:sp>
        <p:nvSpPr>
          <p:cNvPr id="548" name="Google Shape;548;p69"/>
          <p:cNvSpPr txBox="1"/>
          <p:nvPr/>
        </p:nvSpPr>
        <p:spPr>
          <a:xfrm>
            <a:off x="7570150" y="1982525"/>
            <a:ext cx="1490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https://docs.onap.org/projects/onap-clamp/en/latest/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MOD Introduction</a:t>
            </a:r>
            <a:endParaRPr/>
          </a:p>
        </p:txBody>
      </p:sp>
      <p:sp>
        <p:nvSpPr>
          <p:cNvPr id="90" name="Google Shape;90;p18"/>
          <p:cNvSpPr txBox="1"/>
          <p:nvPr>
            <p:ph idx="1" type="body"/>
          </p:nvPr>
        </p:nvSpPr>
        <p:spPr>
          <a:xfrm>
            <a:off x="311700" y="1152475"/>
            <a:ext cx="8520600" cy="770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sz="1200">
                <a:solidFill>
                  <a:srgbClr val="404040"/>
                </a:solidFill>
                <a:highlight>
                  <a:srgbClr val="FCFCFC"/>
                </a:highlight>
                <a:latin typeface="Lato"/>
                <a:ea typeface="Lato"/>
                <a:cs typeface="Lato"/>
                <a:sym typeface="Lato"/>
              </a:rPr>
              <a:t>DCAE MOD is composed of a mix of components developed in ONAP and other components taken from the Apache Nifi project and modified for appropriate use. The MOD architecture and design was intended to simplify the onboarding and design experience in ONAP addressing below goals.</a:t>
            </a:r>
            <a:endParaRPr/>
          </a:p>
        </p:txBody>
      </p:sp>
      <p:pic>
        <p:nvPicPr>
          <p:cNvPr id="91" name="Google Shape;91;p18"/>
          <p:cNvPicPr preferRelativeResize="0"/>
          <p:nvPr/>
        </p:nvPicPr>
        <p:blipFill>
          <a:blip r:embed="rId3">
            <a:alphaModFix/>
          </a:blip>
          <a:stretch>
            <a:fillRect/>
          </a:stretch>
        </p:blipFill>
        <p:spPr>
          <a:xfrm>
            <a:off x="2822023" y="1922575"/>
            <a:ext cx="6147676" cy="2736125"/>
          </a:xfrm>
          <a:prstGeom prst="rect">
            <a:avLst/>
          </a:prstGeom>
          <a:noFill/>
          <a:ln>
            <a:noFill/>
          </a:ln>
        </p:spPr>
      </p:pic>
      <p:sp>
        <p:nvSpPr>
          <p:cNvPr id="92" name="Google Shape;92;p18"/>
          <p:cNvSpPr txBox="1"/>
          <p:nvPr/>
        </p:nvSpPr>
        <p:spPr>
          <a:xfrm>
            <a:off x="311700" y="1893450"/>
            <a:ext cx="225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DCAE MOD helps in below part of life cycle of DCAE services:</a:t>
            </a:r>
            <a:endParaRPr sz="900">
              <a:solidFill>
                <a:schemeClr val="dk1"/>
              </a:solidFill>
            </a:endParaRPr>
          </a:p>
          <a:p>
            <a:pPr indent="0" lvl="0" marL="0" rtl="0" algn="l">
              <a:spcBef>
                <a:spcPts val="0"/>
              </a:spcBef>
              <a:spcAft>
                <a:spcPts val="0"/>
              </a:spcAft>
              <a:buNone/>
            </a:pPr>
            <a:r>
              <a:rPr b="1" lang="en" sz="900">
                <a:solidFill>
                  <a:schemeClr val="dk1"/>
                </a:solidFill>
              </a:rPr>
              <a:t>Onboarding</a:t>
            </a:r>
            <a:endParaRPr b="1" sz="900">
              <a:solidFill>
                <a:schemeClr val="dk1"/>
              </a:solidFill>
            </a:endParaRPr>
          </a:p>
          <a:p>
            <a:pPr indent="0" lvl="0" marL="0" rtl="0" algn="l">
              <a:spcBef>
                <a:spcPts val="0"/>
              </a:spcBef>
              <a:spcAft>
                <a:spcPts val="0"/>
              </a:spcAft>
              <a:buNone/>
            </a:pPr>
            <a:r>
              <a:rPr b="1" lang="en" sz="900">
                <a:solidFill>
                  <a:schemeClr val="dk1"/>
                </a:solidFill>
              </a:rPr>
              <a:t>Design and distribution</a:t>
            </a:r>
            <a:endParaRPr b="1" sz="9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MOD Architecture</a:t>
            </a:r>
            <a:endParaRPr/>
          </a:p>
        </p:txBody>
      </p:sp>
      <p:pic>
        <p:nvPicPr>
          <p:cNvPr id="98" name="Google Shape;98;p19"/>
          <p:cNvPicPr preferRelativeResize="0"/>
          <p:nvPr/>
        </p:nvPicPr>
        <p:blipFill>
          <a:blip r:embed="rId3">
            <a:alphaModFix/>
          </a:blip>
          <a:stretch>
            <a:fillRect/>
          </a:stretch>
        </p:blipFill>
        <p:spPr>
          <a:xfrm>
            <a:off x="4964450" y="591288"/>
            <a:ext cx="4179550" cy="3213274"/>
          </a:xfrm>
          <a:prstGeom prst="rect">
            <a:avLst/>
          </a:prstGeom>
          <a:noFill/>
          <a:ln>
            <a:noFill/>
          </a:ln>
        </p:spPr>
      </p:pic>
      <p:sp>
        <p:nvSpPr>
          <p:cNvPr id="99" name="Google Shape;99;p19"/>
          <p:cNvSpPr txBox="1"/>
          <p:nvPr/>
        </p:nvSpPr>
        <p:spPr>
          <a:xfrm>
            <a:off x="311700" y="1017725"/>
            <a:ext cx="47922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950">
                <a:solidFill>
                  <a:srgbClr val="404040"/>
                </a:solidFill>
                <a:latin typeface="Lato"/>
                <a:ea typeface="Lato"/>
                <a:cs typeface="Lato"/>
                <a:sym typeface="Lato"/>
              </a:rPr>
              <a:t>Onboarding API</a:t>
            </a:r>
            <a:endParaRPr b="1" sz="950">
              <a:solidFill>
                <a:srgbClr val="40404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950">
                <a:solidFill>
                  <a:srgbClr val="404040"/>
                </a:solidFill>
                <a:latin typeface="Lato"/>
                <a:ea typeface="Lato"/>
                <a:cs typeface="Lato"/>
                <a:sym typeface="Lato"/>
              </a:rPr>
              <a:t>It is a component developed to onboard models/components/microservices (spec files) into DCAE MOD.</a:t>
            </a:r>
            <a:endParaRPr sz="950">
              <a:solidFill>
                <a:srgbClr val="404040"/>
              </a:solidFill>
              <a:latin typeface="Lato"/>
              <a:ea typeface="Lato"/>
              <a:cs typeface="Lato"/>
              <a:sym typeface="Lato"/>
            </a:endParaRPr>
          </a:p>
          <a:p>
            <a:pPr indent="0" lvl="0" marL="0" rtl="0" algn="l">
              <a:spcBef>
                <a:spcPts val="0"/>
              </a:spcBef>
              <a:spcAft>
                <a:spcPts val="0"/>
              </a:spcAft>
              <a:buNone/>
            </a:pPr>
            <a:r>
              <a:t/>
            </a:r>
            <a:endParaRPr b="1" sz="950">
              <a:solidFill>
                <a:srgbClr val="40404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950">
                <a:solidFill>
                  <a:srgbClr val="404040"/>
                </a:solidFill>
                <a:latin typeface="Lato"/>
                <a:ea typeface="Lato"/>
                <a:cs typeface="Lato"/>
                <a:sym typeface="Lato"/>
              </a:rPr>
              <a:t>Genprocessor</a:t>
            </a:r>
            <a:endParaRPr b="1" sz="950">
              <a:solidFill>
                <a:srgbClr val="40404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950">
                <a:solidFill>
                  <a:srgbClr val="404040"/>
                </a:solidFill>
                <a:latin typeface="Lato"/>
                <a:ea typeface="Lato"/>
                <a:cs typeface="Lato"/>
                <a:sym typeface="Lato"/>
              </a:rPr>
              <a:t>This project is a tool to experiment with generating a Nifi Processor POJO from a DCAE component spec.</a:t>
            </a:r>
            <a:endParaRPr sz="950">
              <a:solidFill>
                <a:srgbClr val="404040"/>
              </a:solidFill>
              <a:latin typeface="Lato"/>
              <a:ea typeface="Lato"/>
              <a:cs typeface="Lato"/>
              <a:sym typeface="Lato"/>
            </a:endParaRPr>
          </a:p>
          <a:p>
            <a:pPr indent="0" lvl="0" marL="0" rtl="0" algn="l">
              <a:spcBef>
                <a:spcPts val="0"/>
              </a:spcBef>
              <a:spcAft>
                <a:spcPts val="0"/>
              </a:spcAft>
              <a:buNone/>
            </a:pPr>
            <a:r>
              <a:t/>
            </a:r>
            <a:endParaRPr b="1" sz="950">
              <a:solidFill>
                <a:srgbClr val="40404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950">
                <a:solidFill>
                  <a:srgbClr val="404040"/>
                </a:solidFill>
                <a:latin typeface="Lato"/>
                <a:ea typeface="Lato"/>
                <a:cs typeface="Lato"/>
                <a:sym typeface="Lato"/>
              </a:rPr>
              <a:t>Nifi Web UI</a:t>
            </a:r>
            <a:endParaRPr b="1" sz="950">
              <a:solidFill>
                <a:srgbClr val="40404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950">
                <a:solidFill>
                  <a:srgbClr val="404040"/>
                </a:solidFill>
                <a:latin typeface="Lato"/>
                <a:ea typeface="Lato"/>
                <a:cs typeface="Lato"/>
                <a:sym typeface="Lato"/>
              </a:rPr>
              <a:t>Apache NiFi is a dataflow system based on the concepts of flow-based programming.The NiFi UI provides mechanisms for creating automated dataflows, as well as visualizing, editing, monitoring, and administering those dataflows. </a:t>
            </a:r>
            <a:endParaRPr sz="950">
              <a:solidFill>
                <a:srgbClr val="40404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950">
              <a:solidFill>
                <a:srgbClr val="40404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950">
                <a:solidFill>
                  <a:srgbClr val="404040"/>
                </a:solidFill>
                <a:latin typeface="Lato"/>
                <a:ea typeface="Lato"/>
                <a:cs typeface="Lato"/>
                <a:sym typeface="Lato"/>
              </a:rPr>
              <a:t>Registry API</a:t>
            </a:r>
            <a:endParaRPr b="1" sz="950">
              <a:solidFill>
                <a:srgbClr val="40404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950">
                <a:solidFill>
                  <a:srgbClr val="404040"/>
                </a:solidFill>
                <a:latin typeface="Lato"/>
                <a:ea typeface="Lato"/>
                <a:cs typeface="Lato"/>
                <a:sym typeface="Lato"/>
              </a:rPr>
              <a:t>This component taken from the Apache Nifi project, is a REST API that provides an interface to a registry with operations for saving, versioning, reading NiFi flows and components.</a:t>
            </a:r>
            <a:endParaRPr sz="950">
              <a:solidFill>
                <a:srgbClr val="404040"/>
              </a:solidFill>
              <a:latin typeface="Lato"/>
              <a:ea typeface="Lato"/>
              <a:cs typeface="Lato"/>
              <a:sym typeface="Lato"/>
            </a:endParaRPr>
          </a:p>
          <a:p>
            <a:pPr indent="0" lvl="0" marL="0" rtl="0" algn="l">
              <a:spcBef>
                <a:spcPts val="0"/>
              </a:spcBef>
              <a:spcAft>
                <a:spcPts val="0"/>
              </a:spcAft>
              <a:buNone/>
            </a:pPr>
            <a:r>
              <a:t/>
            </a:r>
            <a:endParaRPr b="1" sz="950">
              <a:solidFill>
                <a:srgbClr val="40404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950">
                <a:solidFill>
                  <a:srgbClr val="404040"/>
                </a:solidFill>
                <a:latin typeface="Lato"/>
                <a:ea typeface="Lato"/>
                <a:cs typeface="Lato"/>
                <a:sym typeface="Lato"/>
              </a:rPr>
              <a:t>Distributor API</a:t>
            </a:r>
            <a:endParaRPr b="1" sz="950">
              <a:solidFill>
                <a:srgbClr val="40404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950">
                <a:solidFill>
                  <a:srgbClr val="404040"/>
                </a:solidFill>
                <a:latin typeface="Lato"/>
                <a:ea typeface="Lato"/>
                <a:cs typeface="Lato"/>
                <a:sym typeface="Lato"/>
              </a:rPr>
              <a:t>It is a HTTP API to manage distribution targets for DCAE design. Distribution targets are DCAE runtime environments that have been registered and are enabled to accept flow design changes that are to be orchestrated in that environment.</a:t>
            </a:r>
            <a:endParaRPr sz="950">
              <a:solidFill>
                <a:srgbClr val="404040"/>
              </a:solidFill>
              <a:latin typeface="Lato"/>
              <a:ea typeface="Lato"/>
              <a:cs typeface="Lato"/>
              <a:sym typeface="Lato"/>
            </a:endParaRPr>
          </a:p>
        </p:txBody>
      </p:sp>
      <p:sp>
        <p:nvSpPr>
          <p:cNvPr id="100" name="Google Shape;100;p19"/>
          <p:cNvSpPr txBox="1"/>
          <p:nvPr/>
        </p:nvSpPr>
        <p:spPr>
          <a:xfrm>
            <a:off x="5103925" y="3507500"/>
            <a:ext cx="4179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50">
                <a:solidFill>
                  <a:srgbClr val="404040"/>
                </a:solidFill>
                <a:latin typeface="Lato"/>
                <a:ea typeface="Lato"/>
                <a:cs typeface="Lato"/>
                <a:sym typeface="Lato"/>
              </a:rPr>
              <a:t>Runtime API</a:t>
            </a:r>
            <a:endParaRPr b="1" sz="950">
              <a:solidFill>
                <a:srgbClr val="404040"/>
              </a:solidFill>
              <a:latin typeface="Lato"/>
              <a:ea typeface="Lato"/>
              <a:cs typeface="Lato"/>
              <a:sym typeface="Lato"/>
            </a:endParaRPr>
          </a:p>
          <a:p>
            <a:pPr indent="0" lvl="0" marL="0" rtl="0" algn="l">
              <a:spcBef>
                <a:spcPts val="0"/>
              </a:spcBef>
              <a:spcAft>
                <a:spcPts val="0"/>
              </a:spcAft>
              <a:buNone/>
            </a:pPr>
            <a:r>
              <a:rPr lang="en" sz="950">
                <a:solidFill>
                  <a:srgbClr val="404040"/>
                </a:solidFill>
                <a:latin typeface="Lato"/>
                <a:ea typeface="Lato"/>
                <a:cs typeface="Lato"/>
                <a:sym typeface="Lato"/>
              </a:rPr>
              <a:t>It is a HTTP API to support runtime environment for DCAE-MOD. It has two major functionalities:</a:t>
            </a:r>
            <a:endParaRPr sz="950">
              <a:solidFill>
                <a:srgbClr val="404040"/>
              </a:solidFill>
              <a:latin typeface="Lato"/>
              <a:ea typeface="Lato"/>
              <a:cs typeface="Lato"/>
              <a:sym typeface="Lato"/>
            </a:endParaRPr>
          </a:p>
          <a:p>
            <a:pPr indent="0" lvl="0" marL="0" rtl="0" algn="l">
              <a:spcBef>
                <a:spcPts val="0"/>
              </a:spcBef>
              <a:spcAft>
                <a:spcPts val="0"/>
              </a:spcAft>
              <a:buNone/>
            </a:pPr>
            <a:r>
              <a:rPr lang="en" sz="950">
                <a:solidFill>
                  <a:srgbClr val="404040"/>
                </a:solidFill>
                <a:latin typeface="Lato"/>
                <a:ea typeface="Lato"/>
                <a:cs typeface="Lato"/>
                <a:sym typeface="Lato"/>
              </a:rPr>
              <a:t>It accepts changes on the flow-graph via fbp protocol</a:t>
            </a:r>
            <a:endParaRPr sz="950">
              <a:solidFill>
                <a:srgbClr val="404040"/>
              </a:solidFill>
              <a:latin typeface="Lato"/>
              <a:ea typeface="Lato"/>
              <a:cs typeface="Lato"/>
              <a:sym typeface="Lato"/>
            </a:endParaRPr>
          </a:p>
          <a:p>
            <a:pPr indent="0" lvl="0" marL="0" rtl="0" algn="l">
              <a:spcBef>
                <a:spcPts val="0"/>
              </a:spcBef>
              <a:spcAft>
                <a:spcPts val="0"/>
              </a:spcAft>
              <a:buNone/>
            </a:pPr>
            <a:r>
              <a:rPr lang="en" sz="950">
                <a:solidFill>
                  <a:srgbClr val="404040"/>
                </a:solidFill>
                <a:latin typeface="Lato"/>
                <a:ea typeface="Lato"/>
                <a:cs typeface="Lato"/>
                <a:sym typeface="Lato"/>
              </a:rPr>
              <a:t>It generates and distributes blueprints based on the change made on the flow-graph</a:t>
            </a:r>
            <a:endParaRPr sz="950">
              <a:solidFill>
                <a:srgbClr val="40404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DCAE MOD architecture</a:t>
            </a:r>
            <a:endParaRPr/>
          </a:p>
        </p:txBody>
      </p:sp>
      <p:pic>
        <p:nvPicPr>
          <p:cNvPr id="106" name="Google Shape;106;p20"/>
          <p:cNvPicPr preferRelativeResize="0"/>
          <p:nvPr/>
        </p:nvPicPr>
        <p:blipFill>
          <a:blip r:embed="rId3">
            <a:alphaModFix/>
          </a:blip>
          <a:stretch>
            <a:fillRect/>
          </a:stretch>
        </p:blipFill>
        <p:spPr>
          <a:xfrm>
            <a:off x="57125" y="1066925"/>
            <a:ext cx="4179550" cy="3213274"/>
          </a:xfrm>
          <a:prstGeom prst="rect">
            <a:avLst/>
          </a:prstGeom>
          <a:noFill/>
          <a:ln>
            <a:noFill/>
          </a:ln>
        </p:spPr>
      </p:pic>
      <p:sp>
        <p:nvSpPr>
          <p:cNvPr id="107" name="Google Shape;107;p20"/>
          <p:cNvSpPr txBox="1"/>
          <p:nvPr/>
        </p:nvSpPr>
        <p:spPr>
          <a:xfrm>
            <a:off x="4127850" y="906975"/>
            <a:ext cx="4954800" cy="434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900">
                <a:solidFill>
                  <a:srgbClr val="404040"/>
                </a:solidFill>
                <a:latin typeface="Lato"/>
                <a:ea typeface="Lato"/>
                <a:cs typeface="Lato"/>
                <a:sym typeface="Lato"/>
              </a:rPr>
              <a:t>Blueprint Generator</a:t>
            </a:r>
            <a:endParaRPr b="1"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a:solidFill>
                  <a:srgbClr val="404040"/>
                </a:solidFill>
                <a:latin typeface="Lato"/>
                <a:ea typeface="Lato"/>
                <a:cs typeface="Lato"/>
                <a:sym typeface="Lato"/>
              </a:rPr>
              <a:t>This tool allows the user to create a blueprint from a component spec json file. This tool is used by the runtime api.</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a:solidFill>
                  <a:srgbClr val="404040"/>
                </a:solidFill>
                <a:latin typeface="Lato"/>
                <a:ea typeface="Lato"/>
                <a:cs typeface="Lato"/>
                <a:sym typeface="Lato"/>
              </a:rPr>
              <a:t>It also create policy model for configuration policy for DCAE microservices.</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b="1" lang="en" sz="900">
                <a:solidFill>
                  <a:srgbClr val="404040"/>
                </a:solidFill>
                <a:latin typeface="Lato"/>
                <a:ea typeface="Lato"/>
                <a:cs typeface="Lato"/>
                <a:sym typeface="Lato"/>
              </a:rPr>
              <a:t>Inventory API</a:t>
            </a:r>
            <a:endParaRPr b="1"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a:solidFill>
                  <a:srgbClr val="404040"/>
                </a:solidFill>
                <a:latin typeface="Lato"/>
                <a:ea typeface="Lato"/>
                <a:cs typeface="Lato"/>
                <a:sym typeface="Lato"/>
              </a:rPr>
              <a:t>DCAE Inventory is a web service that provides the following:</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a:solidFill>
                  <a:srgbClr val="404040"/>
                </a:solidFill>
                <a:latin typeface="Lato"/>
                <a:ea typeface="Lato"/>
                <a:cs typeface="Lato"/>
                <a:sym typeface="Lato"/>
              </a:rPr>
              <a:t>Real-time data on all DCAE services and their components</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a:solidFill>
                  <a:srgbClr val="404040"/>
                </a:solidFill>
                <a:latin typeface="Lato"/>
                <a:ea typeface="Lato"/>
                <a:cs typeface="Lato"/>
                <a:sym typeface="Lato"/>
              </a:rPr>
              <a:t>Comprehensive details on available DCAE service types</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a:solidFill>
                  <a:srgbClr val="404040"/>
                </a:solidFill>
                <a:latin typeface="Lato"/>
                <a:ea typeface="Lato"/>
                <a:cs typeface="Lato"/>
                <a:sym typeface="Lato"/>
              </a:rPr>
              <a:t>DCAE Inventory is a composite API that relies on other APIs to obtain resources on underlying components and uses these resources to compose a DCAE service resource. In addition, DCAE Inventory will store data that is unique to the DCAE service level including:</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a:solidFill>
                  <a:srgbClr val="404040"/>
                </a:solidFill>
                <a:latin typeface="Lato"/>
                <a:ea typeface="Lato"/>
                <a:cs typeface="Lato"/>
                <a:sym typeface="Lato"/>
              </a:rPr>
              <a:t>DCAE service metadata</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a:solidFill>
                  <a:srgbClr val="404040"/>
                </a:solidFill>
                <a:latin typeface="Lato"/>
                <a:ea typeface="Lato"/>
                <a:cs typeface="Lato"/>
                <a:sym typeface="Lato"/>
              </a:rPr>
              <a:t>DCAE service type description and composition details</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a:solidFill>
                  <a:srgbClr val="404040"/>
                </a:solidFill>
                <a:latin typeface="Lato"/>
                <a:ea typeface="Lato"/>
                <a:cs typeface="Lato"/>
                <a:sym typeface="Lato"/>
              </a:rPr>
              <a:t>Relationships between DCAE service and DCAE service types and their respective VNF and VNF types</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u="sng">
                <a:solidFill>
                  <a:srgbClr val="404040"/>
                </a:solidFill>
                <a:latin typeface="Lato"/>
                <a:ea typeface="Lato"/>
                <a:cs typeface="Lato"/>
                <a:sym typeface="Lato"/>
              </a:rPr>
              <a:t>Think of it as a backend API for the DCAE dashboard. </a:t>
            </a:r>
            <a:endParaRPr sz="900" u="sng">
              <a:solidFill>
                <a:srgbClr val="404040"/>
              </a:solidFill>
              <a:latin typeface="Lato"/>
              <a:ea typeface="Lato"/>
              <a:cs typeface="Lato"/>
              <a:sym typeface="Lato"/>
            </a:endParaRPr>
          </a:p>
          <a:p>
            <a:pPr indent="0" lvl="0" marL="0" rtl="0" algn="l">
              <a:lnSpc>
                <a:spcPct val="100000"/>
              </a:lnSpc>
              <a:spcBef>
                <a:spcPts val="0"/>
              </a:spcBef>
              <a:spcAft>
                <a:spcPts val="0"/>
              </a:spcAft>
              <a:buNone/>
            </a:pPr>
            <a:r>
              <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b="1" lang="en" sz="900">
                <a:solidFill>
                  <a:srgbClr val="404040"/>
                </a:solidFill>
                <a:latin typeface="Lato"/>
                <a:ea typeface="Lato"/>
                <a:cs typeface="Lato"/>
                <a:sym typeface="Lato"/>
              </a:rPr>
              <a:t>DCAE Dashboard</a:t>
            </a:r>
            <a:endParaRPr b="1"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a:solidFill>
                  <a:srgbClr val="404040"/>
                </a:solidFill>
                <a:latin typeface="Lato"/>
                <a:ea typeface="Lato"/>
                <a:cs typeface="Lato"/>
                <a:sym typeface="Lato"/>
              </a:rPr>
              <a:t>The DCAE dashboard provides visibility into running DCAE services for operational purposes. It queries the DCAE Inventory for aggregate details on all the running DCAE services and for getting up-to-date status information on DCAE services and their components.</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rPr lang="en" sz="900">
                <a:solidFill>
                  <a:srgbClr val="404040"/>
                </a:solidFill>
                <a:latin typeface="Lato"/>
                <a:ea typeface="Lato"/>
                <a:cs typeface="Lato"/>
                <a:sym typeface="Lato"/>
              </a:rPr>
              <a:t>information on DCAE services and their components.</a:t>
            </a:r>
            <a:endParaRPr sz="900">
              <a:solidFill>
                <a:srgbClr val="404040"/>
              </a:solidFill>
              <a:latin typeface="Lato"/>
              <a:ea typeface="Lato"/>
              <a:cs typeface="Lato"/>
              <a:sym typeface="Lato"/>
            </a:endParaRPr>
          </a:p>
          <a:p>
            <a:pPr indent="0" lvl="0" marL="0" rtl="0" algn="l">
              <a:lnSpc>
                <a:spcPct val="100000"/>
              </a:lnSpc>
              <a:spcBef>
                <a:spcPts val="0"/>
              </a:spcBef>
              <a:spcAft>
                <a:spcPts val="0"/>
              </a:spcAft>
              <a:buNone/>
            </a:pPr>
            <a:r>
              <a:t/>
            </a:r>
            <a:endParaRPr sz="900">
              <a:solidFill>
                <a:srgbClr val="404040"/>
              </a:solidFill>
              <a:latin typeface="Lato"/>
              <a:ea typeface="Lato"/>
              <a:cs typeface="Lato"/>
              <a:sym typeface="Lato"/>
            </a:endParaRPr>
          </a:p>
          <a:p>
            <a:pPr indent="0" lvl="0" marL="0" rtl="0" algn="l">
              <a:spcBef>
                <a:spcPts val="0"/>
              </a:spcBef>
              <a:spcAft>
                <a:spcPts val="0"/>
              </a:spcAft>
              <a:buNone/>
            </a:pPr>
            <a:r>
              <a:rPr lang="en" sz="900">
                <a:solidFill>
                  <a:srgbClr val="404040"/>
                </a:solidFill>
                <a:latin typeface="Lato"/>
                <a:ea typeface="Lato"/>
                <a:cs typeface="Lato"/>
                <a:sym typeface="Lato"/>
              </a:rPr>
              <a:t>This tool allows the user to create a blueprint from a component spec json file. This tool is used by the runtime api.</a:t>
            </a:r>
            <a:endParaRPr sz="1000">
              <a:solidFill>
                <a:srgbClr val="40404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Onboarding/Design/Distribution flow with </a:t>
            </a:r>
            <a:r>
              <a:rPr lang="en"/>
              <a:t>DCAE MOD</a:t>
            </a:r>
            <a:endParaRPr/>
          </a:p>
        </p:txBody>
      </p:sp>
      <p:sp>
        <p:nvSpPr>
          <p:cNvPr id="113" name="Google Shape;113;p21"/>
          <p:cNvSpPr txBox="1"/>
          <p:nvPr/>
        </p:nvSpPr>
        <p:spPr>
          <a:xfrm>
            <a:off x="5207000" y="928700"/>
            <a:ext cx="3873900" cy="40329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404040"/>
              </a:buClr>
              <a:buSzPts val="1000"/>
              <a:buFont typeface="Lato"/>
              <a:buChar char="●"/>
            </a:pPr>
            <a:r>
              <a:rPr lang="en" sz="1000">
                <a:solidFill>
                  <a:srgbClr val="404040"/>
                </a:solidFill>
                <a:latin typeface="Lato"/>
                <a:ea typeface="Lato"/>
                <a:cs typeface="Lato"/>
                <a:sym typeface="Lato"/>
              </a:rPr>
              <a:t>A model/component/microservice can be onboarded by a ms Developer by posting a spec file on the onboarding API. Alternatively, an Acumos model can be onboarded using the Acumos Adapter.</a:t>
            </a:r>
            <a:endParaRPr sz="1000">
              <a:solidFill>
                <a:srgbClr val="404040"/>
              </a:solidFill>
              <a:latin typeface="Lato"/>
              <a:ea typeface="Lato"/>
              <a:cs typeface="Lato"/>
              <a:sym typeface="Lato"/>
            </a:endParaRPr>
          </a:p>
          <a:p>
            <a:pPr indent="0" lvl="0" marL="0" rtl="0" algn="l">
              <a:spcBef>
                <a:spcPts val="0"/>
              </a:spcBef>
              <a:spcAft>
                <a:spcPts val="0"/>
              </a:spcAft>
              <a:buNone/>
            </a:pPr>
            <a:r>
              <a:t/>
            </a:r>
            <a:endParaRPr sz="1000">
              <a:solidFill>
                <a:srgbClr val="404040"/>
              </a:solidFill>
              <a:latin typeface="Lato"/>
              <a:ea typeface="Lato"/>
              <a:cs typeface="Lato"/>
              <a:sym typeface="Lato"/>
            </a:endParaRPr>
          </a:p>
          <a:p>
            <a:pPr indent="-292100" lvl="0" marL="457200" rtl="0" algn="l">
              <a:spcBef>
                <a:spcPts val="0"/>
              </a:spcBef>
              <a:spcAft>
                <a:spcPts val="0"/>
              </a:spcAft>
              <a:buClr>
                <a:srgbClr val="404040"/>
              </a:buClr>
              <a:buSzPts val="1000"/>
              <a:buFont typeface="Lato"/>
              <a:buChar char="●"/>
            </a:pPr>
            <a:r>
              <a:rPr lang="en" sz="1000">
                <a:solidFill>
                  <a:srgbClr val="404040"/>
                </a:solidFill>
                <a:latin typeface="Lato"/>
                <a:ea typeface="Lato"/>
                <a:cs typeface="Lato"/>
                <a:sym typeface="Lato"/>
              </a:rPr>
              <a:t>Once successfully onboarded, the genprocessor converts them to jars and onboards them into Nifi i.e DCAE MOD.These artifacts are now available to use from the Modified Nifi Web UI i.e DCAE Designer.</a:t>
            </a:r>
            <a:endParaRPr sz="1000">
              <a:solidFill>
                <a:srgbClr val="404040"/>
              </a:solidFill>
              <a:latin typeface="Lato"/>
              <a:ea typeface="Lato"/>
              <a:cs typeface="Lato"/>
              <a:sym typeface="Lato"/>
            </a:endParaRPr>
          </a:p>
          <a:p>
            <a:pPr indent="0" lvl="0" marL="457200" rtl="0" algn="l">
              <a:spcBef>
                <a:spcPts val="0"/>
              </a:spcBef>
              <a:spcAft>
                <a:spcPts val="0"/>
              </a:spcAft>
              <a:buNone/>
            </a:pPr>
            <a:r>
              <a:t/>
            </a:r>
            <a:endParaRPr sz="1000">
              <a:solidFill>
                <a:srgbClr val="404040"/>
              </a:solidFill>
              <a:latin typeface="Lato"/>
              <a:ea typeface="Lato"/>
              <a:cs typeface="Lato"/>
              <a:sym typeface="Lato"/>
            </a:endParaRPr>
          </a:p>
          <a:p>
            <a:pPr indent="-292100" lvl="0" marL="457200" rtl="0" algn="l">
              <a:spcBef>
                <a:spcPts val="0"/>
              </a:spcBef>
              <a:spcAft>
                <a:spcPts val="0"/>
              </a:spcAft>
              <a:buClr>
                <a:srgbClr val="404040"/>
              </a:buClr>
              <a:buSzPts val="1000"/>
              <a:buFont typeface="Lato"/>
              <a:buChar char="●"/>
            </a:pPr>
            <a:r>
              <a:rPr lang="en" sz="1000">
                <a:solidFill>
                  <a:srgbClr val="404040"/>
                </a:solidFill>
                <a:latin typeface="Lato"/>
                <a:ea typeface="Lato"/>
                <a:cs typeface="Lato"/>
                <a:sym typeface="Lato"/>
              </a:rPr>
              <a:t>The images goes to image registry, rest goes to DCAE design catalog.</a:t>
            </a:r>
            <a:endParaRPr sz="1000">
              <a:solidFill>
                <a:srgbClr val="404040"/>
              </a:solidFill>
              <a:latin typeface="Lato"/>
              <a:ea typeface="Lato"/>
              <a:cs typeface="Lato"/>
              <a:sym typeface="Lato"/>
            </a:endParaRPr>
          </a:p>
          <a:p>
            <a:pPr indent="0" lvl="0" marL="0" rtl="0" algn="l">
              <a:spcBef>
                <a:spcPts val="0"/>
              </a:spcBef>
              <a:spcAft>
                <a:spcPts val="0"/>
              </a:spcAft>
              <a:buNone/>
            </a:pPr>
            <a:r>
              <a:t/>
            </a:r>
            <a:endParaRPr sz="1000">
              <a:solidFill>
                <a:srgbClr val="404040"/>
              </a:solidFill>
              <a:latin typeface="Lato"/>
              <a:ea typeface="Lato"/>
              <a:cs typeface="Lato"/>
              <a:sym typeface="Lato"/>
            </a:endParaRPr>
          </a:p>
          <a:p>
            <a:pPr indent="-292100" lvl="0" marL="457200" rtl="0" algn="l">
              <a:spcBef>
                <a:spcPts val="0"/>
              </a:spcBef>
              <a:spcAft>
                <a:spcPts val="0"/>
              </a:spcAft>
              <a:buClr>
                <a:srgbClr val="404040"/>
              </a:buClr>
              <a:buSzPts val="1000"/>
              <a:buFont typeface="Lato"/>
              <a:buChar char="●"/>
            </a:pPr>
            <a:r>
              <a:rPr lang="en" sz="1000">
                <a:solidFill>
                  <a:srgbClr val="404040"/>
                </a:solidFill>
                <a:latin typeface="Lato"/>
                <a:ea typeface="Lato"/>
                <a:cs typeface="Lato"/>
                <a:sym typeface="Lato"/>
              </a:rPr>
              <a:t>The registry api offers version control and retrieval for flows. The distributor api can be used to set distribution targets.</a:t>
            </a:r>
            <a:endParaRPr sz="1000">
              <a:solidFill>
                <a:srgbClr val="404040"/>
              </a:solidFill>
              <a:latin typeface="Lato"/>
              <a:ea typeface="Lato"/>
              <a:cs typeface="Lato"/>
              <a:sym typeface="Lato"/>
            </a:endParaRPr>
          </a:p>
          <a:p>
            <a:pPr indent="0" lvl="0" marL="0" rtl="0" algn="l">
              <a:spcBef>
                <a:spcPts val="0"/>
              </a:spcBef>
              <a:spcAft>
                <a:spcPts val="0"/>
              </a:spcAft>
              <a:buNone/>
            </a:pPr>
            <a:r>
              <a:t/>
            </a:r>
            <a:endParaRPr sz="1000">
              <a:solidFill>
                <a:srgbClr val="404040"/>
              </a:solidFill>
              <a:latin typeface="Lato"/>
              <a:ea typeface="Lato"/>
              <a:cs typeface="Lato"/>
              <a:sym typeface="Lato"/>
            </a:endParaRPr>
          </a:p>
          <a:p>
            <a:pPr indent="-292100" lvl="0" marL="457200" rtl="0" algn="l">
              <a:spcBef>
                <a:spcPts val="0"/>
              </a:spcBef>
              <a:spcAft>
                <a:spcPts val="0"/>
              </a:spcAft>
              <a:buClr>
                <a:srgbClr val="404040"/>
              </a:buClr>
              <a:buSzPts val="1000"/>
              <a:buFont typeface="Lato"/>
              <a:buChar char="●"/>
            </a:pPr>
            <a:r>
              <a:rPr lang="en" sz="1000">
                <a:solidFill>
                  <a:srgbClr val="404040"/>
                </a:solidFill>
                <a:latin typeface="Lato"/>
                <a:ea typeface="Lato"/>
                <a:cs typeface="Lato"/>
                <a:sym typeface="Lato"/>
              </a:rPr>
              <a:t> Once a flow is designed and distributed, it goes to the distributor api which is supposed to post graph changes (in accordance with fbp) to the runtime api. </a:t>
            </a:r>
            <a:endParaRPr sz="1200">
              <a:solidFill>
                <a:srgbClr val="404040"/>
              </a:solidFill>
              <a:latin typeface="Lato"/>
              <a:ea typeface="Lato"/>
              <a:cs typeface="Lato"/>
              <a:sym typeface="Lato"/>
            </a:endParaRPr>
          </a:p>
          <a:p>
            <a:pPr indent="0" lvl="0" marL="0" rtl="0" algn="l">
              <a:spcBef>
                <a:spcPts val="0"/>
              </a:spcBef>
              <a:spcAft>
                <a:spcPts val="0"/>
              </a:spcAft>
              <a:buNone/>
            </a:pPr>
            <a:r>
              <a:t/>
            </a:r>
            <a:endParaRPr sz="1000">
              <a:solidFill>
                <a:srgbClr val="404040"/>
              </a:solidFill>
              <a:latin typeface="Lato"/>
              <a:ea typeface="Lato"/>
              <a:cs typeface="Lato"/>
              <a:sym typeface="Lato"/>
            </a:endParaRPr>
          </a:p>
          <a:p>
            <a:pPr indent="-292100" lvl="0" marL="457200" rtl="0" algn="l">
              <a:spcBef>
                <a:spcPts val="0"/>
              </a:spcBef>
              <a:spcAft>
                <a:spcPts val="0"/>
              </a:spcAft>
              <a:buClr>
                <a:srgbClr val="404040"/>
              </a:buClr>
              <a:buSzPts val="1000"/>
              <a:buFont typeface="Lato"/>
              <a:buChar char="●"/>
            </a:pPr>
            <a:r>
              <a:rPr lang="en" sz="1000">
                <a:solidFill>
                  <a:srgbClr val="404040"/>
                </a:solidFill>
                <a:latin typeface="Lato"/>
                <a:ea typeface="Lato"/>
                <a:cs typeface="Lato"/>
                <a:sym typeface="Lato"/>
              </a:rPr>
              <a:t>The runtime api generates and distributes blueprints based on the change made on the flow-graph. These blueprints received by the DCAE inventory can then be viewed and deployed from the DCAE dashboard.</a:t>
            </a:r>
            <a:endParaRPr sz="1000">
              <a:solidFill>
                <a:srgbClr val="404040"/>
              </a:solidFill>
              <a:latin typeface="Lato"/>
              <a:ea typeface="Lato"/>
              <a:cs typeface="Lato"/>
              <a:sym typeface="Lato"/>
            </a:endParaRPr>
          </a:p>
        </p:txBody>
      </p:sp>
      <p:pic>
        <p:nvPicPr>
          <p:cNvPr id="114" name="Google Shape;114;p21"/>
          <p:cNvPicPr preferRelativeResize="0"/>
          <p:nvPr/>
        </p:nvPicPr>
        <p:blipFill>
          <a:blip r:embed="rId3">
            <a:alphaModFix/>
          </a:blip>
          <a:stretch>
            <a:fillRect/>
          </a:stretch>
        </p:blipFill>
        <p:spPr>
          <a:xfrm>
            <a:off x="265825" y="1003449"/>
            <a:ext cx="5047274" cy="2979675"/>
          </a:xfrm>
          <a:prstGeom prst="rect">
            <a:avLst/>
          </a:prstGeom>
          <a:noFill/>
          <a:ln>
            <a:noFill/>
          </a:ln>
        </p:spPr>
      </p:pic>
      <p:sp>
        <p:nvSpPr>
          <p:cNvPr id="115" name="Google Shape;115;p21"/>
          <p:cNvSpPr txBox="1"/>
          <p:nvPr/>
        </p:nvSpPr>
        <p:spPr>
          <a:xfrm>
            <a:off x="79125" y="4167550"/>
            <a:ext cx="480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E06666"/>
                </a:solidFill>
              </a:rPr>
              <a:t>NOTE</a:t>
            </a:r>
            <a:r>
              <a:rPr lang="en" sz="900">
                <a:solidFill>
                  <a:srgbClr val="E06666"/>
                </a:solidFill>
              </a:rPr>
              <a:t>: </a:t>
            </a:r>
            <a:endParaRPr sz="900">
              <a:solidFill>
                <a:srgbClr val="E06666"/>
              </a:solidFill>
            </a:endParaRPr>
          </a:p>
          <a:p>
            <a:pPr indent="0" lvl="0" marL="0" rtl="0" algn="l">
              <a:spcBef>
                <a:spcPts val="0"/>
              </a:spcBef>
              <a:spcAft>
                <a:spcPts val="0"/>
              </a:spcAft>
              <a:buNone/>
            </a:pPr>
            <a:r>
              <a:rPr lang="en" sz="900">
                <a:solidFill>
                  <a:srgbClr val="E06666"/>
                </a:solidFill>
              </a:rPr>
              <a:t>The Red dotted line is for </a:t>
            </a:r>
            <a:r>
              <a:rPr lang="en" sz="900">
                <a:solidFill>
                  <a:srgbClr val="E06666"/>
                </a:solidFill>
              </a:rPr>
              <a:t>future</a:t>
            </a:r>
            <a:r>
              <a:rPr lang="en" sz="900">
                <a:solidFill>
                  <a:srgbClr val="E06666"/>
                </a:solidFill>
              </a:rPr>
              <a:t> example </a:t>
            </a:r>
            <a:endParaRPr sz="900">
              <a:solidFill>
                <a:srgbClr val="E06666"/>
              </a:solidFill>
            </a:endParaRPr>
          </a:p>
          <a:p>
            <a:pPr indent="0" lvl="0" marL="0" rtl="0" algn="l">
              <a:spcBef>
                <a:spcPts val="0"/>
              </a:spcBef>
              <a:spcAft>
                <a:spcPts val="0"/>
              </a:spcAft>
              <a:buNone/>
            </a:pPr>
            <a:r>
              <a:rPr lang="en" sz="900">
                <a:solidFill>
                  <a:srgbClr val="E06666"/>
                </a:solidFill>
              </a:rPr>
              <a:t>DCAE Design UI can generates policy model and </a:t>
            </a:r>
            <a:r>
              <a:rPr lang="en" sz="900">
                <a:solidFill>
                  <a:srgbClr val="E06666"/>
                </a:solidFill>
              </a:rPr>
              <a:t>artifacts</a:t>
            </a:r>
            <a:r>
              <a:rPr lang="en" sz="900">
                <a:solidFill>
                  <a:srgbClr val="E06666"/>
                </a:solidFill>
              </a:rPr>
              <a:t>. Or it can integrate with CLAMP to deploy a flow in close loop.</a:t>
            </a:r>
            <a:endParaRPr sz="900">
              <a:solidFill>
                <a:srgbClr val="E0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